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4"/>
  </p:notesMasterIdLst>
  <p:sldIdLst>
    <p:sldId id="256" r:id="rId2"/>
    <p:sldId id="282" r:id="rId3"/>
    <p:sldId id="283" r:id="rId4"/>
    <p:sldId id="289" r:id="rId5"/>
    <p:sldId id="290" r:id="rId6"/>
    <p:sldId id="291" r:id="rId7"/>
    <p:sldId id="292" r:id="rId8"/>
    <p:sldId id="293" r:id="rId9"/>
    <p:sldId id="284" r:id="rId10"/>
    <p:sldId id="285" r:id="rId11"/>
    <p:sldId id="286" r:id="rId12"/>
    <p:sldId id="257" r:id="rId13"/>
    <p:sldId id="271" r:id="rId14"/>
    <p:sldId id="258" r:id="rId15"/>
    <p:sldId id="259" r:id="rId16"/>
    <p:sldId id="260" r:id="rId17"/>
    <p:sldId id="272" r:id="rId18"/>
    <p:sldId id="273" r:id="rId19"/>
    <p:sldId id="274" r:id="rId20"/>
    <p:sldId id="275" r:id="rId21"/>
    <p:sldId id="261" r:id="rId22"/>
    <p:sldId id="287" r:id="rId23"/>
  </p:sldIdLst>
  <p:sldSz cx="9144000" cy="5143500" type="screen16x9"/>
  <p:notesSz cx="6858000" cy="9144000"/>
  <p:embeddedFontLst>
    <p:embeddedFont>
      <p:font typeface="Montserrat" panose="020B0604020202020204" charset="0"/>
      <p:regular r:id="rId25"/>
      <p:bold r:id="rId26"/>
      <p:italic r:id="rId27"/>
      <p:boldItalic r:id="rId28"/>
    </p:embeddedFont>
    <p:embeddedFont>
      <p:font typeface="Oswald" panose="020B0604020202020204" charset="0"/>
      <p:regular r:id="rId29"/>
      <p:bold r:id="rId30"/>
    </p:embeddedFont>
    <p:embeddedFont>
      <p:font typeface="Sniglet" panose="020B0604020202020204" charset="0"/>
      <p:regular r:id="rId31"/>
    </p:embeddedFont>
    <p:embeddedFont>
      <p:font typeface="Playfair Display"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39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85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d898999b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d898999b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d898999b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d898999b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09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d898999b8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d898999b8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d898999b8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d898999b8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608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041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98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d898999b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d898999b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489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5967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d898999b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d898999b8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d898999b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d898999b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18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3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5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66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52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95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98999b8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898999b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42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5"/>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Library Loans </a:t>
            </a:r>
            <a:endParaRPr/>
          </a:p>
        </p:txBody>
      </p:sp>
      <p:sp>
        <p:nvSpPr>
          <p:cNvPr id="104" name="Google Shape;104;p25"/>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161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How to use the library in school </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929275"/>
            <a:ext cx="8520600" cy="33348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GB" sz="2100" dirty="0" smtClean="0">
                <a:latin typeface="Sniglet"/>
                <a:ea typeface="Sniglet"/>
                <a:cs typeface="Sniglet"/>
                <a:sym typeface="Sniglet"/>
              </a:rPr>
              <a:t>Fiction books are organised alphabetically by an author’s surname</a:t>
            </a:r>
            <a:endParaRPr lang="en-GB" sz="2100" dirty="0">
              <a:latin typeface="Sniglet"/>
              <a:ea typeface="Sniglet"/>
              <a:cs typeface="Sniglet"/>
              <a:sym typeface="Sniglet"/>
            </a:endParaRPr>
          </a:p>
          <a:p>
            <a:pPr marL="0" lvl="0" indent="0" algn="l" rtl="0">
              <a:spcBef>
                <a:spcPts val="1600"/>
              </a:spcBef>
              <a:spcAft>
                <a:spcPts val="1600"/>
              </a:spcAft>
              <a:buNone/>
            </a:pPr>
            <a:r>
              <a:rPr lang="en-GB" sz="2100" dirty="0" smtClean="0">
                <a:latin typeface="Sniglet"/>
                <a:ea typeface="Sniglet"/>
                <a:cs typeface="Sniglet"/>
                <a:sym typeface="Sniglet"/>
              </a:rPr>
              <a:t>For example:</a:t>
            </a:r>
          </a:p>
          <a:p>
            <a:pPr marL="0" lvl="0" indent="0" algn="l" rtl="0">
              <a:spcBef>
                <a:spcPts val="1600"/>
              </a:spcBef>
              <a:spcAft>
                <a:spcPts val="1600"/>
              </a:spcAft>
              <a:buNone/>
            </a:pPr>
            <a:r>
              <a:rPr lang="en-GB" sz="2100" dirty="0" smtClean="0">
                <a:latin typeface="Sniglet"/>
                <a:ea typeface="Sniglet"/>
                <a:cs typeface="Sniglet"/>
                <a:sym typeface="Sniglet"/>
              </a:rPr>
              <a:t>David </a:t>
            </a:r>
            <a:r>
              <a:rPr lang="en-GB" sz="2100" dirty="0" err="1" smtClean="0">
                <a:latin typeface="Sniglet"/>
                <a:ea typeface="Sniglet"/>
                <a:cs typeface="Sniglet"/>
                <a:sym typeface="Sniglet"/>
              </a:rPr>
              <a:t>Walliams</a:t>
            </a:r>
            <a:r>
              <a:rPr lang="en-GB" sz="2100" dirty="0" smtClean="0">
                <a:latin typeface="Sniglet"/>
                <a:ea typeface="Sniglet"/>
                <a:cs typeface="Sniglet"/>
                <a:sym typeface="Sniglet"/>
              </a:rPr>
              <a:t>- You would need to look for ‘W’ </a:t>
            </a:r>
          </a:p>
          <a:p>
            <a:pPr marL="0" lvl="0" indent="0" algn="l" rtl="0">
              <a:spcBef>
                <a:spcPts val="1600"/>
              </a:spcBef>
              <a:spcAft>
                <a:spcPts val="1600"/>
              </a:spcAft>
              <a:buNone/>
            </a:pPr>
            <a:r>
              <a:rPr lang="en-GB" sz="2100" dirty="0" smtClean="0">
                <a:latin typeface="Sniglet"/>
                <a:ea typeface="Sniglet"/>
                <a:cs typeface="Sniglet"/>
                <a:sym typeface="Sniglet"/>
              </a:rPr>
              <a:t>Rick Riordan- You would need to look for ‘R’ </a:t>
            </a:r>
          </a:p>
        </p:txBody>
      </p:sp>
    </p:spTree>
    <p:extLst>
      <p:ext uri="{BB962C8B-B14F-4D97-AF65-F5344CB8AC3E}">
        <p14:creationId xmlns:p14="http://schemas.microsoft.com/office/powerpoint/2010/main" val="81235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161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How to use the library in school </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929275"/>
            <a:ext cx="8520600" cy="33348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GB" sz="2100" dirty="0" smtClean="0">
                <a:latin typeface="Sniglet"/>
                <a:ea typeface="Sniglet"/>
                <a:cs typeface="Sniglet"/>
                <a:sym typeface="Sniglet"/>
              </a:rPr>
              <a:t>Non-fiction books are organised using the Dewey decimal system. This is a set of number used to group books together that are about similar topics. </a:t>
            </a:r>
            <a:endParaRPr lang="en-GB" sz="2100" dirty="0">
              <a:latin typeface="Sniglet"/>
              <a:ea typeface="Sniglet"/>
              <a:cs typeface="Sniglet"/>
              <a:sym typeface="Sniglet"/>
            </a:endParaRPr>
          </a:p>
          <a:p>
            <a:pPr marL="0" lvl="0" indent="0" algn="l" rtl="0">
              <a:spcBef>
                <a:spcPts val="1600"/>
              </a:spcBef>
              <a:spcAft>
                <a:spcPts val="1600"/>
              </a:spcAft>
              <a:buNone/>
            </a:pPr>
            <a:r>
              <a:rPr lang="en-GB" sz="2100" dirty="0" smtClean="0">
                <a:latin typeface="Sniglet"/>
                <a:ea typeface="Sniglet"/>
                <a:cs typeface="Sniglet"/>
                <a:sym typeface="Sniglet"/>
              </a:rPr>
              <a:t>For example:</a:t>
            </a:r>
            <a:br>
              <a:rPr lang="en-GB" sz="2100" dirty="0" smtClean="0">
                <a:latin typeface="Sniglet"/>
                <a:ea typeface="Sniglet"/>
                <a:cs typeface="Sniglet"/>
                <a:sym typeface="Sniglet"/>
              </a:rPr>
            </a:br>
            <a:r>
              <a:rPr lang="en-GB" sz="2100" dirty="0" smtClean="0">
                <a:latin typeface="Sniglet"/>
                <a:ea typeface="Sniglet"/>
                <a:cs typeface="Sniglet"/>
                <a:sym typeface="Sniglet"/>
              </a:rPr>
              <a:t>Books about Science- Look between 500-599</a:t>
            </a:r>
          </a:p>
          <a:p>
            <a:pPr marL="0" lvl="0" indent="0" algn="l" rtl="0">
              <a:spcBef>
                <a:spcPts val="1600"/>
              </a:spcBef>
              <a:spcAft>
                <a:spcPts val="1600"/>
              </a:spcAft>
              <a:buNone/>
            </a:pPr>
            <a:r>
              <a:rPr lang="en-GB" sz="2100" dirty="0" smtClean="0">
                <a:latin typeface="Sniglet"/>
                <a:ea typeface="Sniglet"/>
                <a:cs typeface="Sniglet"/>
                <a:sym typeface="Sniglet"/>
              </a:rPr>
              <a:t>We have some guides in the library which can help you find specific topics and narrow down the numbers to help you find what you are looking for. </a:t>
            </a:r>
          </a:p>
        </p:txBody>
      </p:sp>
    </p:spTree>
    <p:extLst>
      <p:ext uri="{BB962C8B-B14F-4D97-AF65-F5344CB8AC3E}">
        <p14:creationId xmlns:p14="http://schemas.microsoft.com/office/powerpoint/2010/main" val="114998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niglet"/>
                <a:ea typeface="Sniglet"/>
                <a:cs typeface="Sniglet"/>
                <a:sym typeface="Sniglet"/>
              </a:rPr>
              <a:t>How to find a </a:t>
            </a:r>
            <a:r>
              <a:rPr lang="en" dirty="0" smtClean="0">
                <a:latin typeface="Sniglet"/>
                <a:ea typeface="Sniglet"/>
                <a:cs typeface="Sniglet"/>
                <a:sym typeface="Sniglet"/>
              </a:rPr>
              <a:t>book- Online </a:t>
            </a:r>
            <a:endParaRPr dirty="0">
              <a:latin typeface="Sniglet"/>
              <a:ea typeface="Sniglet"/>
              <a:cs typeface="Sniglet"/>
              <a:sym typeface="Sniglet"/>
            </a:endParaRPr>
          </a:p>
        </p:txBody>
      </p:sp>
      <p:sp>
        <p:nvSpPr>
          <p:cNvPr id="110" name="Google Shape;110;p2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latin typeface="Sniglet"/>
                <a:ea typeface="Sniglet"/>
                <a:cs typeface="Sniglet"/>
                <a:sym typeface="Sniglet"/>
              </a:rPr>
              <a:t>Before you visit the library, you may want to browse to find some ideas for books you would like to borrow. </a:t>
            </a:r>
          </a:p>
          <a:p>
            <a:pPr marL="0" lvl="0" indent="0" algn="l" rtl="0">
              <a:spcBef>
                <a:spcPts val="0"/>
              </a:spcBef>
              <a:spcAft>
                <a:spcPts val="0"/>
              </a:spcAft>
              <a:buNone/>
            </a:pPr>
            <a:endParaRPr lang="en-GB" dirty="0">
              <a:latin typeface="Sniglet"/>
              <a:ea typeface="Sniglet"/>
              <a:cs typeface="Sniglet"/>
              <a:sym typeface="Sniglet"/>
            </a:endParaRPr>
          </a:p>
          <a:p>
            <a:pPr marL="0" lvl="0" indent="0" algn="l" rtl="0">
              <a:spcBef>
                <a:spcPts val="0"/>
              </a:spcBef>
              <a:spcAft>
                <a:spcPts val="0"/>
              </a:spcAft>
              <a:buNone/>
            </a:pPr>
            <a:r>
              <a:rPr lang="en-GB" dirty="0" smtClean="0">
                <a:latin typeface="Sniglet"/>
                <a:ea typeface="Sniglet"/>
                <a:cs typeface="Sniglet"/>
                <a:sym typeface="Sniglet"/>
              </a:rPr>
              <a:t>All children have access to Reading Cloud where you can search for books and see what is available to borrow. </a:t>
            </a:r>
            <a:endParaRPr dirty="0">
              <a:latin typeface="Sniglet"/>
              <a:ea typeface="Sniglet"/>
              <a:cs typeface="Sniglet"/>
              <a:sym typeface="Snigle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niglet"/>
                <a:ea typeface="Sniglet"/>
                <a:cs typeface="Sniglet"/>
                <a:sym typeface="Sniglet"/>
              </a:rPr>
              <a:t>How to find a </a:t>
            </a:r>
            <a:r>
              <a:rPr lang="en" dirty="0" smtClean="0">
                <a:latin typeface="Sniglet"/>
                <a:ea typeface="Sniglet"/>
                <a:cs typeface="Sniglet"/>
                <a:sym typeface="Sniglet"/>
              </a:rPr>
              <a:t>book- Online</a:t>
            </a:r>
            <a:endParaRPr dirty="0">
              <a:latin typeface="Sniglet"/>
              <a:ea typeface="Sniglet"/>
              <a:cs typeface="Sniglet"/>
              <a:sym typeface="Sniglet"/>
            </a:endParaRPr>
          </a:p>
        </p:txBody>
      </p:sp>
      <p:sp>
        <p:nvSpPr>
          <p:cNvPr id="110" name="Google Shape;110;p2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niglet"/>
                <a:ea typeface="Sniglet"/>
                <a:cs typeface="Sniglet"/>
                <a:sym typeface="Sniglet"/>
              </a:rPr>
              <a:t>Log on to Reading Cloud </a:t>
            </a:r>
            <a:endParaRPr>
              <a:latin typeface="Sniglet"/>
              <a:ea typeface="Sniglet"/>
              <a:cs typeface="Sniglet"/>
              <a:sym typeface="Sniglet"/>
            </a:endParaRPr>
          </a:p>
          <a:p>
            <a:pPr marL="0" lvl="0" indent="0" algn="l" rtl="0">
              <a:spcBef>
                <a:spcPts val="1600"/>
              </a:spcBef>
              <a:spcAft>
                <a:spcPts val="0"/>
              </a:spcAft>
              <a:buNone/>
            </a:pPr>
            <a:r>
              <a:rPr lang="en">
                <a:latin typeface="Sniglet"/>
                <a:ea typeface="Sniglet"/>
                <a:cs typeface="Sniglet"/>
                <a:sym typeface="Sniglet"/>
              </a:rPr>
              <a:t>Go on our school website- Children- Library- Reading Cloud </a:t>
            </a:r>
            <a:endParaRPr>
              <a:latin typeface="Sniglet"/>
              <a:ea typeface="Sniglet"/>
              <a:cs typeface="Sniglet"/>
              <a:sym typeface="Sniglet"/>
            </a:endParaRPr>
          </a:p>
          <a:p>
            <a:pPr marL="0" lvl="0" indent="0" algn="l" rtl="0">
              <a:spcBef>
                <a:spcPts val="1600"/>
              </a:spcBef>
              <a:spcAft>
                <a:spcPts val="0"/>
              </a:spcAft>
              <a:buNone/>
            </a:pPr>
            <a:endParaRPr>
              <a:latin typeface="Sniglet"/>
              <a:ea typeface="Sniglet"/>
              <a:cs typeface="Sniglet"/>
              <a:sym typeface="Sniglet"/>
            </a:endParaRPr>
          </a:p>
          <a:p>
            <a:pPr marL="0" lvl="0" indent="0" algn="l" rtl="0">
              <a:spcBef>
                <a:spcPts val="1600"/>
              </a:spcBef>
              <a:spcAft>
                <a:spcPts val="0"/>
              </a:spcAft>
              <a:buNone/>
            </a:pPr>
            <a:r>
              <a:rPr lang="en">
                <a:latin typeface="Sniglet"/>
                <a:ea typeface="Sniglet"/>
                <a:cs typeface="Sniglet"/>
                <a:sym typeface="Sniglet"/>
              </a:rPr>
              <a:t>These instructions will also be on the school website for you to use at home!</a:t>
            </a:r>
            <a:endParaRPr>
              <a:latin typeface="Sniglet"/>
              <a:ea typeface="Sniglet"/>
              <a:cs typeface="Sniglet"/>
              <a:sym typeface="Sniglet"/>
            </a:endParaRPr>
          </a:p>
          <a:p>
            <a:pPr marL="0" lvl="0" indent="0" algn="l" rtl="0">
              <a:spcBef>
                <a:spcPts val="1600"/>
              </a:spcBef>
              <a:spcAft>
                <a:spcPts val="1600"/>
              </a:spcAft>
              <a:buNone/>
            </a:pPr>
            <a:r>
              <a:rPr lang="en">
                <a:latin typeface="Sniglet"/>
                <a:ea typeface="Sniglet"/>
                <a:cs typeface="Sniglet"/>
                <a:sym typeface="Sniglet"/>
              </a:rPr>
              <a:t>Our school postcode is WS5 3HF- You must have the right school in order to log on!</a:t>
            </a:r>
            <a:endParaRPr>
              <a:latin typeface="Sniglet"/>
              <a:ea typeface="Sniglet"/>
              <a:cs typeface="Sniglet"/>
              <a:sym typeface="Sniglet"/>
            </a:endParaRPr>
          </a:p>
        </p:txBody>
      </p:sp>
    </p:spTree>
    <p:extLst>
      <p:ext uri="{BB962C8B-B14F-4D97-AF65-F5344CB8AC3E}">
        <p14:creationId xmlns:p14="http://schemas.microsoft.com/office/powerpoint/2010/main" val="380507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niglet"/>
                <a:ea typeface="Sniglet"/>
                <a:cs typeface="Sniglet"/>
                <a:sym typeface="Sniglet"/>
              </a:rPr>
              <a:t>How to find a book </a:t>
            </a:r>
            <a:endParaRPr>
              <a:latin typeface="Sniglet"/>
              <a:ea typeface="Sniglet"/>
              <a:cs typeface="Sniglet"/>
              <a:sym typeface="Sniglet"/>
            </a:endParaRPr>
          </a:p>
        </p:txBody>
      </p:sp>
      <p:sp>
        <p:nvSpPr>
          <p:cNvPr id="116" name="Google Shape;116;p2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niglet"/>
                <a:ea typeface="Sniglet"/>
                <a:cs typeface="Sniglet"/>
                <a:sym typeface="Sniglet"/>
              </a:rPr>
              <a:t>Search for the book you would like to read using the search tool. </a:t>
            </a:r>
            <a:endParaRPr sz="2400">
              <a:latin typeface="Sniglet"/>
              <a:ea typeface="Sniglet"/>
              <a:cs typeface="Sniglet"/>
              <a:sym typeface="Sniglet"/>
            </a:endParaRPr>
          </a:p>
          <a:p>
            <a:pPr marL="0" lvl="0" indent="0" algn="l" rtl="0">
              <a:spcBef>
                <a:spcPts val="1600"/>
              </a:spcBef>
              <a:spcAft>
                <a:spcPts val="1600"/>
              </a:spcAft>
              <a:buNone/>
            </a:pPr>
            <a:r>
              <a:rPr lang="en" sz="2400">
                <a:latin typeface="Sniglet"/>
                <a:ea typeface="Sniglet"/>
                <a:cs typeface="Sniglet"/>
                <a:sym typeface="Sniglet"/>
              </a:rPr>
              <a:t>You can search by author, book title or key word. </a:t>
            </a:r>
            <a:endParaRPr sz="2400">
              <a:latin typeface="Sniglet"/>
              <a:ea typeface="Sniglet"/>
              <a:cs typeface="Sniglet"/>
              <a:sym typeface="Sniglet"/>
            </a:endParaRPr>
          </a:p>
        </p:txBody>
      </p:sp>
      <p:pic>
        <p:nvPicPr>
          <p:cNvPr id="117" name="Google Shape;117;p27"/>
          <p:cNvPicPr preferRelativeResize="0"/>
          <p:nvPr/>
        </p:nvPicPr>
        <p:blipFill>
          <a:blip r:embed="rId3">
            <a:alphaModFix/>
          </a:blip>
          <a:stretch>
            <a:fillRect/>
          </a:stretch>
        </p:blipFill>
        <p:spPr>
          <a:xfrm>
            <a:off x="3003740" y="2956700"/>
            <a:ext cx="5938825" cy="19451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niglet"/>
                <a:ea typeface="Sniglet"/>
                <a:cs typeface="Sniglet"/>
                <a:sym typeface="Sniglet"/>
              </a:rPr>
              <a:t>How to find a book </a:t>
            </a:r>
            <a:endParaRPr>
              <a:latin typeface="Sniglet"/>
              <a:ea typeface="Sniglet"/>
              <a:cs typeface="Sniglet"/>
              <a:sym typeface="Sniglet"/>
            </a:endParaRPr>
          </a:p>
        </p:txBody>
      </p:sp>
      <p:sp>
        <p:nvSpPr>
          <p:cNvPr id="123" name="Google Shape;123;p2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dirty="0">
                <a:latin typeface="Sniglet"/>
                <a:ea typeface="Sniglet"/>
                <a:cs typeface="Sniglet"/>
                <a:sym typeface="Sniglet"/>
              </a:rPr>
              <a:t>Select the book you would like to borrow by clicking on the title. You will then be able to see more information about the book including where it is located.  </a:t>
            </a:r>
            <a:r>
              <a:rPr lang="en" sz="2100" dirty="0" smtClean="0">
                <a:latin typeface="Sniglet"/>
                <a:ea typeface="Sniglet"/>
                <a:cs typeface="Sniglet"/>
                <a:sym typeface="Sniglet"/>
              </a:rPr>
              <a:t>This will help you know where in school the book can be found. </a:t>
            </a:r>
            <a:endParaRPr sz="2100" dirty="0">
              <a:latin typeface="Sniglet"/>
              <a:ea typeface="Sniglet"/>
              <a:cs typeface="Sniglet"/>
              <a:sym typeface="Snigle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Sniglet"/>
                <a:ea typeface="Sniglet"/>
                <a:cs typeface="Sniglet"/>
                <a:sym typeface="Sniglet"/>
              </a:rPr>
              <a:t>How to find a book</a:t>
            </a:r>
            <a:endParaRPr>
              <a:latin typeface="Sniglet"/>
              <a:ea typeface="Sniglet"/>
              <a:cs typeface="Sniglet"/>
              <a:sym typeface="Sniglet"/>
            </a:endParaRPr>
          </a:p>
        </p:txBody>
      </p:sp>
      <p:sp>
        <p:nvSpPr>
          <p:cNvPr id="129" name="Google Shape;129;p2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Sniglet"/>
                <a:ea typeface="Sniglet"/>
                <a:cs typeface="Sniglet"/>
                <a:sym typeface="Sniglet"/>
              </a:rPr>
              <a:t>This book is located in the Upper Library </a:t>
            </a:r>
            <a:endParaRPr sz="1600" dirty="0">
              <a:latin typeface="Sniglet"/>
              <a:ea typeface="Sniglet"/>
              <a:cs typeface="Sniglet"/>
              <a:sym typeface="Sniglet"/>
            </a:endParaRPr>
          </a:p>
          <a:p>
            <a:pPr marL="0" lvl="0" indent="0" algn="l" rtl="0">
              <a:spcBef>
                <a:spcPts val="1600"/>
              </a:spcBef>
              <a:spcAft>
                <a:spcPts val="0"/>
              </a:spcAft>
              <a:buNone/>
            </a:pPr>
            <a:r>
              <a:rPr lang="en" sz="1600" dirty="0" smtClean="0">
                <a:latin typeface="Sniglet"/>
                <a:ea typeface="Sniglet"/>
                <a:cs typeface="Sniglet"/>
                <a:sym typeface="Sniglet"/>
              </a:rPr>
              <a:t>There </a:t>
            </a:r>
            <a:r>
              <a:rPr lang="en" sz="1600" dirty="0">
                <a:latin typeface="Sniglet"/>
                <a:ea typeface="Sniglet"/>
                <a:cs typeface="Sniglet"/>
                <a:sym typeface="Sniglet"/>
              </a:rPr>
              <a:t>is one copy  available! </a:t>
            </a:r>
            <a:endParaRPr sz="1600" dirty="0">
              <a:latin typeface="Sniglet"/>
              <a:ea typeface="Sniglet"/>
              <a:cs typeface="Sniglet"/>
              <a:sym typeface="Sniglet"/>
            </a:endParaRPr>
          </a:p>
          <a:p>
            <a:pPr marL="0" lvl="0" indent="0" algn="l" rtl="0">
              <a:spcBef>
                <a:spcPts val="1600"/>
              </a:spcBef>
              <a:spcAft>
                <a:spcPts val="1600"/>
              </a:spcAft>
              <a:buNone/>
            </a:pPr>
            <a:r>
              <a:rPr lang="en" sz="1600" dirty="0">
                <a:latin typeface="Sniglet"/>
                <a:ea typeface="Sniglet"/>
                <a:cs typeface="Sniglet"/>
                <a:sym typeface="Sniglet"/>
              </a:rPr>
              <a:t>This is important- you </a:t>
            </a:r>
            <a:r>
              <a:rPr lang="en" sz="1600" dirty="0" smtClean="0">
                <a:latin typeface="Sniglet"/>
                <a:ea typeface="Sniglet"/>
                <a:cs typeface="Sniglet"/>
                <a:sym typeface="Sniglet"/>
              </a:rPr>
              <a:t>may </a:t>
            </a:r>
            <a:r>
              <a:rPr lang="en" sz="1600" dirty="0">
                <a:latin typeface="Sniglet"/>
                <a:ea typeface="Sniglet"/>
                <a:cs typeface="Sniglet"/>
                <a:sym typeface="Sniglet"/>
              </a:rPr>
              <a:t>not be able to </a:t>
            </a:r>
            <a:r>
              <a:rPr lang="en" sz="1600" dirty="0" smtClean="0">
                <a:latin typeface="Sniglet"/>
                <a:ea typeface="Sniglet"/>
                <a:cs typeface="Sniglet"/>
                <a:sym typeface="Sniglet"/>
              </a:rPr>
              <a:t>find the </a:t>
            </a:r>
            <a:r>
              <a:rPr lang="en" sz="1600" dirty="0">
                <a:latin typeface="Sniglet"/>
                <a:ea typeface="Sniglet"/>
                <a:cs typeface="Sniglet"/>
                <a:sym typeface="Sniglet"/>
              </a:rPr>
              <a:t>book if there are no copies </a:t>
            </a:r>
            <a:r>
              <a:rPr lang="en" sz="1600" dirty="0" smtClean="0">
                <a:latin typeface="Sniglet"/>
                <a:ea typeface="Sniglet"/>
                <a:cs typeface="Sniglet"/>
                <a:sym typeface="Sniglet"/>
              </a:rPr>
              <a:t>available until it is returned. </a:t>
            </a:r>
            <a:endParaRPr sz="1600" dirty="0">
              <a:latin typeface="Sniglet"/>
              <a:ea typeface="Sniglet"/>
              <a:cs typeface="Sniglet"/>
              <a:sym typeface="Sniglet"/>
            </a:endParaRPr>
          </a:p>
        </p:txBody>
      </p:sp>
      <p:pic>
        <p:nvPicPr>
          <p:cNvPr id="130" name="Google Shape;130;p29"/>
          <p:cNvPicPr preferRelativeResize="0"/>
          <p:nvPr/>
        </p:nvPicPr>
        <p:blipFill>
          <a:blip r:embed="rId3">
            <a:alphaModFix/>
          </a:blip>
          <a:stretch>
            <a:fillRect/>
          </a:stretch>
        </p:blipFill>
        <p:spPr>
          <a:xfrm>
            <a:off x="4034800" y="0"/>
            <a:ext cx="5143500" cy="5143500"/>
          </a:xfrm>
          <a:prstGeom prst="rect">
            <a:avLst/>
          </a:prstGeom>
          <a:noFill/>
          <a:ln>
            <a:noFill/>
          </a:ln>
        </p:spPr>
      </p:pic>
      <p:sp>
        <p:nvSpPr>
          <p:cNvPr id="131" name="Google Shape;131;p29"/>
          <p:cNvSpPr/>
          <p:nvPr/>
        </p:nvSpPr>
        <p:spPr>
          <a:xfrm>
            <a:off x="5976125" y="349175"/>
            <a:ext cx="1557900" cy="6579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9"/>
          <p:cNvSpPr/>
          <p:nvPr/>
        </p:nvSpPr>
        <p:spPr>
          <a:xfrm>
            <a:off x="4034800" y="3335200"/>
            <a:ext cx="1557900" cy="6579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Other ways to choose a book- Top Resources </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100" dirty="0" smtClean="0">
                <a:latin typeface="Sniglet"/>
                <a:ea typeface="Sniglet"/>
                <a:cs typeface="Sniglet"/>
                <a:sym typeface="Sniglet"/>
              </a:rPr>
              <a:t>At the bottom of the home page, you can find some suggestions.  Make sure you have selected ‘Our School’. </a:t>
            </a:r>
            <a:endParaRPr sz="2100" dirty="0">
              <a:latin typeface="Sniglet"/>
              <a:ea typeface="Sniglet"/>
              <a:cs typeface="Sniglet"/>
              <a:sym typeface="Sniglet"/>
            </a:endParaRPr>
          </a:p>
          <a:p>
            <a:pPr marL="0" lvl="0" indent="0" algn="l" rtl="0">
              <a:spcBef>
                <a:spcPts val="1600"/>
              </a:spcBef>
              <a:spcAft>
                <a:spcPts val="1600"/>
              </a:spcAft>
              <a:buNone/>
            </a:pPr>
            <a:endParaRPr sz="2100" dirty="0">
              <a:latin typeface="Sniglet"/>
              <a:ea typeface="Sniglet"/>
              <a:cs typeface="Sniglet"/>
              <a:sym typeface="Sniglet"/>
            </a:endParaRPr>
          </a:p>
        </p:txBody>
      </p:sp>
      <p:pic>
        <p:nvPicPr>
          <p:cNvPr id="2" name="Picture 1"/>
          <p:cNvPicPr>
            <a:picLocks noChangeAspect="1"/>
          </p:cNvPicPr>
          <p:nvPr/>
        </p:nvPicPr>
        <p:blipFill rotWithShape="1">
          <a:blip r:embed="rId3"/>
          <a:srcRect l="13910" t="18663" r="29275" b="43627"/>
          <a:stretch/>
        </p:blipFill>
        <p:spPr>
          <a:xfrm>
            <a:off x="798785" y="2133600"/>
            <a:ext cx="7407485" cy="2764220"/>
          </a:xfrm>
          <a:prstGeom prst="rect">
            <a:avLst/>
          </a:prstGeom>
        </p:spPr>
      </p:pic>
    </p:spTree>
    <p:extLst>
      <p:ext uri="{BB962C8B-B14F-4D97-AF65-F5344CB8AC3E}">
        <p14:creationId xmlns:p14="http://schemas.microsoft.com/office/powerpoint/2010/main" val="2951080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Other ways to choose a book- Latest Returns </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100" dirty="0" smtClean="0">
                <a:latin typeface="Sniglet"/>
                <a:ea typeface="Sniglet"/>
                <a:cs typeface="Sniglet"/>
                <a:sym typeface="Sniglet"/>
              </a:rPr>
              <a:t>At the bottom of the home page, you can find some suggestions.  Make sure you have selected ‘Our School’. </a:t>
            </a:r>
            <a:endParaRPr sz="2100" dirty="0">
              <a:latin typeface="Sniglet"/>
              <a:ea typeface="Sniglet"/>
              <a:cs typeface="Sniglet"/>
              <a:sym typeface="Sniglet"/>
            </a:endParaRPr>
          </a:p>
          <a:p>
            <a:pPr marL="0" lvl="0" indent="0" algn="l" rtl="0">
              <a:spcBef>
                <a:spcPts val="1600"/>
              </a:spcBef>
              <a:spcAft>
                <a:spcPts val="1600"/>
              </a:spcAft>
              <a:buNone/>
            </a:pPr>
            <a:endParaRPr sz="2100" dirty="0">
              <a:latin typeface="Sniglet"/>
              <a:ea typeface="Sniglet"/>
              <a:cs typeface="Sniglet"/>
              <a:sym typeface="Sniglet"/>
            </a:endParaRPr>
          </a:p>
        </p:txBody>
      </p:sp>
      <p:pic>
        <p:nvPicPr>
          <p:cNvPr id="3" name="Picture 2"/>
          <p:cNvPicPr>
            <a:picLocks noChangeAspect="1"/>
          </p:cNvPicPr>
          <p:nvPr/>
        </p:nvPicPr>
        <p:blipFill rotWithShape="1">
          <a:blip r:embed="rId3"/>
          <a:srcRect l="14677" t="17541" r="27916" b="46422"/>
          <a:stretch/>
        </p:blipFill>
        <p:spPr>
          <a:xfrm>
            <a:off x="672663" y="2053155"/>
            <a:ext cx="7740868" cy="2732070"/>
          </a:xfrm>
          <a:prstGeom prst="rect">
            <a:avLst/>
          </a:prstGeom>
        </p:spPr>
      </p:pic>
    </p:spTree>
    <p:extLst>
      <p:ext uri="{BB962C8B-B14F-4D97-AF65-F5344CB8AC3E}">
        <p14:creationId xmlns:p14="http://schemas.microsoft.com/office/powerpoint/2010/main" val="106741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Other ways to choose a book – New Resources</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100" dirty="0" smtClean="0">
                <a:latin typeface="Sniglet"/>
                <a:ea typeface="Sniglet"/>
                <a:cs typeface="Sniglet"/>
                <a:sym typeface="Sniglet"/>
              </a:rPr>
              <a:t>At the bottom of the home page, you can find some suggestions.  Make sure you have selected ‘Our School’. </a:t>
            </a:r>
            <a:endParaRPr sz="2100" dirty="0">
              <a:latin typeface="Sniglet"/>
              <a:ea typeface="Sniglet"/>
              <a:cs typeface="Sniglet"/>
              <a:sym typeface="Sniglet"/>
            </a:endParaRPr>
          </a:p>
          <a:p>
            <a:pPr marL="0" lvl="0" indent="0" algn="l" rtl="0">
              <a:spcBef>
                <a:spcPts val="1600"/>
              </a:spcBef>
              <a:spcAft>
                <a:spcPts val="1600"/>
              </a:spcAft>
              <a:buNone/>
            </a:pPr>
            <a:endParaRPr sz="2100" dirty="0">
              <a:latin typeface="Sniglet"/>
              <a:ea typeface="Sniglet"/>
              <a:cs typeface="Sniglet"/>
              <a:sym typeface="Sniglet"/>
            </a:endParaRPr>
          </a:p>
        </p:txBody>
      </p:sp>
      <p:pic>
        <p:nvPicPr>
          <p:cNvPr id="2" name="Picture 1"/>
          <p:cNvPicPr>
            <a:picLocks noChangeAspect="1"/>
          </p:cNvPicPr>
          <p:nvPr/>
        </p:nvPicPr>
        <p:blipFill rotWithShape="1">
          <a:blip r:embed="rId3"/>
          <a:srcRect l="13697" t="17076" r="27365" b="41400"/>
          <a:stretch/>
        </p:blipFill>
        <p:spPr>
          <a:xfrm>
            <a:off x="1030013" y="2133601"/>
            <a:ext cx="7231117" cy="2864274"/>
          </a:xfrm>
          <a:prstGeom prst="rect">
            <a:avLst/>
          </a:prstGeom>
        </p:spPr>
      </p:pic>
    </p:spTree>
    <p:extLst>
      <p:ext uri="{BB962C8B-B14F-4D97-AF65-F5344CB8AC3E}">
        <p14:creationId xmlns:p14="http://schemas.microsoft.com/office/powerpoint/2010/main" val="191276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Our School Libraries  </a:t>
            </a:r>
            <a:endParaRPr dirty="0">
              <a:latin typeface="Sniglet"/>
              <a:ea typeface="Sniglet"/>
              <a:cs typeface="Sniglet"/>
              <a:sym typeface="Sniglet"/>
            </a:endParaRPr>
          </a:p>
        </p:txBody>
      </p:sp>
      <p:sp>
        <p:nvSpPr>
          <p:cNvPr id="110" name="Google Shape;110;p2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latin typeface="Sniglet"/>
                <a:ea typeface="Sniglet"/>
                <a:cs typeface="Sniglet"/>
                <a:sym typeface="Sniglet"/>
              </a:rPr>
              <a:t>We are very lucky to have both an Upper and Lower school library! </a:t>
            </a:r>
          </a:p>
          <a:p>
            <a:pPr marL="0" lvl="0" indent="0" algn="l" rtl="0">
              <a:spcBef>
                <a:spcPts val="0"/>
              </a:spcBef>
              <a:spcAft>
                <a:spcPts val="0"/>
              </a:spcAft>
              <a:buNone/>
            </a:pPr>
            <a:r>
              <a:rPr lang="en-GB" dirty="0" smtClean="0">
                <a:latin typeface="Sniglet"/>
                <a:ea typeface="Sniglet"/>
                <a:cs typeface="Sniglet"/>
                <a:sym typeface="Sniglet"/>
              </a:rPr>
              <a:t>All children are allowed 1 </a:t>
            </a:r>
            <a:r>
              <a:rPr lang="en-GB" dirty="0" smtClean="0">
                <a:latin typeface="Sniglet"/>
                <a:ea typeface="Sniglet"/>
                <a:cs typeface="Sniglet"/>
                <a:sym typeface="Sniglet"/>
              </a:rPr>
              <a:t>book </a:t>
            </a:r>
            <a:r>
              <a:rPr lang="en-GB" dirty="0" smtClean="0">
                <a:latin typeface="Sniglet"/>
                <a:ea typeface="Sniglet"/>
                <a:cs typeface="Sniglet"/>
                <a:sym typeface="Sniglet"/>
              </a:rPr>
              <a:t>on loan from the library at a time.  You will need to </a:t>
            </a:r>
            <a:r>
              <a:rPr lang="en-GB" smtClean="0">
                <a:latin typeface="Sniglet"/>
                <a:ea typeface="Sniglet"/>
                <a:cs typeface="Sniglet"/>
                <a:sym typeface="Sniglet"/>
              </a:rPr>
              <a:t>return </a:t>
            </a:r>
            <a:r>
              <a:rPr lang="en-GB" smtClean="0">
                <a:latin typeface="Sniglet"/>
                <a:ea typeface="Sniglet"/>
                <a:cs typeface="Sniglet"/>
                <a:sym typeface="Sniglet"/>
              </a:rPr>
              <a:t>this book </a:t>
            </a:r>
            <a:r>
              <a:rPr lang="en-GB" dirty="0" smtClean="0">
                <a:latin typeface="Sniglet"/>
                <a:ea typeface="Sniglet"/>
                <a:cs typeface="Sniglet"/>
                <a:sym typeface="Sniglet"/>
              </a:rPr>
              <a:t>before you borrow another one. </a:t>
            </a:r>
            <a:endParaRPr lang="en-GB" dirty="0">
              <a:latin typeface="Sniglet"/>
              <a:ea typeface="Sniglet"/>
              <a:cs typeface="Sniglet"/>
              <a:sym typeface="Sniglet"/>
            </a:endParaRPr>
          </a:p>
          <a:p>
            <a:pPr marL="0" lvl="0" indent="0" algn="l" rtl="0">
              <a:spcBef>
                <a:spcPts val="0"/>
              </a:spcBef>
              <a:spcAft>
                <a:spcPts val="0"/>
              </a:spcAft>
              <a:buNone/>
            </a:pPr>
            <a:r>
              <a:rPr lang="en-GB" dirty="0" smtClean="0">
                <a:latin typeface="Sniglet"/>
                <a:ea typeface="Sniglet"/>
                <a:cs typeface="Sniglet"/>
                <a:sym typeface="Sniglet"/>
              </a:rPr>
              <a:t>Any one is able to borrow books from Mrs Healy’s shelf. You can see these books on reading cloud and reserve them OR talk to your teacher or Mrs </a:t>
            </a:r>
            <a:r>
              <a:rPr lang="en-GB" dirty="0" err="1" smtClean="0">
                <a:latin typeface="Sniglet"/>
                <a:ea typeface="Sniglet"/>
                <a:cs typeface="Sniglet"/>
                <a:sym typeface="Sniglet"/>
              </a:rPr>
              <a:t>Swanwick</a:t>
            </a:r>
            <a:r>
              <a:rPr lang="en-GB" dirty="0" smtClean="0">
                <a:latin typeface="Sniglet"/>
                <a:ea typeface="Sniglet"/>
                <a:cs typeface="Sniglet"/>
                <a:sym typeface="Sniglet"/>
              </a:rPr>
              <a:t> to get permission to </a:t>
            </a:r>
            <a:r>
              <a:rPr lang="en-GB" b="1" u="sng" dirty="0" smtClean="0">
                <a:latin typeface="Sniglet"/>
                <a:ea typeface="Sniglet"/>
                <a:cs typeface="Sniglet"/>
                <a:sym typeface="Sniglet"/>
              </a:rPr>
              <a:t>visit the shelf</a:t>
            </a:r>
            <a:r>
              <a:rPr lang="en-GB" b="1" u="sng" dirty="0">
                <a:latin typeface="Sniglet"/>
                <a:ea typeface="Sniglet"/>
                <a:cs typeface="Sniglet"/>
                <a:sym typeface="Sniglet"/>
              </a:rPr>
              <a:t> </a:t>
            </a:r>
            <a:r>
              <a:rPr lang="en-GB" b="1" u="sng" dirty="0" smtClean="0">
                <a:latin typeface="Sniglet"/>
                <a:ea typeface="Sniglet"/>
                <a:cs typeface="Sniglet"/>
                <a:sym typeface="Sniglet"/>
              </a:rPr>
              <a:t>with an adult during break time. </a:t>
            </a:r>
          </a:p>
          <a:p>
            <a:pPr marL="0" lvl="0" indent="0" algn="l" rtl="0">
              <a:spcBef>
                <a:spcPts val="0"/>
              </a:spcBef>
              <a:spcAft>
                <a:spcPts val="0"/>
              </a:spcAft>
              <a:buNone/>
            </a:pPr>
            <a:endParaRPr lang="en-GB" dirty="0">
              <a:latin typeface="Sniglet"/>
              <a:ea typeface="Sniglet"/>
              <a:cs typeface="Sniglet"/>
              <a:sym typeface="Sniglet"/>
            </a:endParaRPr>
          </a:p>
          <a:p>
            <a:pPr marL="0" lvl="0" indent="0" algn="l" rtl="0">
              <a:spcBef>
                <a:spcPts val="0"/>
              </a:spcBef>
              <a:spcAft>
                <a:spcPts val="0"/>
              </a:spcAft>
              <a:buNone/>
            </a:pPr>
            <a:r>
              <a:rPr lang="en-GB" dirty="0" smtClean="0">
                <a:latin typeface="Sniglet"/>
                <a:ea typeface="Sniglet"/>
                <a:cs typeface="Sniglet"/>
                <a:sym typeface="Sniglet"/>
              </a:rPr>
              <a:t>Y3/4- Borrow books from Lower Library </a:t>
            </a:r>
          </a:p>
          <a:p>
            <a:pPr marL="0" lvl="0" indent="0" algn="l" rtl="0">
              <a:spcBef>
                <a:spcPts val="0"/>
              </a:spcBef>
              <a:spcAft>
                <a:spcPts val="0"/>
              </a:spcAft>
              <a:buNone/>
            </a:pPr>
            <a:r>
              <a:rPr lang="en-GB" dirty="0" smtClean="0">
                <a:latin typeface="Sniglet"/>
                <a:ea typeface="Sniglet"/>
                <a:cs typeface="Sniglet"/>
                <a:sym typeface="Sniglet"/>
              </a:rPr>
              <a:t>Y5/6- Borrow books from Upper Library. If you would like to borrow a book from Lower Library, speak to a librarian. </a:t>
            </a:r>
          </a:p>
        </p:txBody>
      </p:sp>
    </p:spTree>
    <p:extLst>
      <p:ext uri="{BB962C8B-B14F-4D97-AF65-F5344CB8AC3E}">
        <p14:creationId xmlns:p14="http://schemas.microsoft.com/office/powerpoint/2010/main" val="2312046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161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Other ways to choose a book – Author Suggestions</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929275"/>
            <a:ext cx="8520600" cy="33348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GB" sz="2100" dirty="0" smtClean="0">
                <a:latin typeface="Sniglet"/>
                <a:ea typeface="Sniglet"/>
                <a:cs typeface="Sniglet"/>
                <a:sym typeface="Sniglet"/>
              </a:rPr>
              <a:t>On the home page, you will also find a section where you can find new authors to try based on books you have already enjoyed. </a:t>
            </a:r>
            <a:endParaRPr sz="2100" dirty="0">
              <a:latin typeface="Sniglet"/>
              <a:ea typeface="Sniglet"/>
              <a:cs typeface="Sniglet"/>
              <a:sym typeface="Sniglet"/>
            </a:endParaRPr>
          </a:p>
        </p:txBody>
      </p:sp>
      <p:pic>
        <p:nvPicPr>
          <p:cNvPr id="3" name="Picture 2"/>
          <p:cNvPicPr>
            <a:picLocks noChangeAspect="1"/>
          </p:cNvPicPr>
          <p:nvPr/>
        </p:nvPicPr>
        <p:blipFill rotWithShape="1">
          <a:blip r:embed="rId3"/>
          <a:srcRect l="41223" t="16724" r="22708" b="5197"/>
          <a:stretch/>
        </p:blipFill>
        <p:spPr>
          <a:xfrm>
            <a:off x="493986" y="1965601"/>
            <a:ext cx="2385849" cy="2903707"/>
          </a:xfrm>
          <a:prstGeom prst="rect">
            <a:avLst/>
          </a:prstGeom>
        </p:spPr>
      </p:pic>
    </p:spTree>
    <p:extLst>
      <p:ext uri="{BB962C8B-B14F-4D97-AF65-F5344CB8AC3E}">
        <p14:creationId xmlns:p14="http://schemas.microsoft.com/office/powerpoint/2010/main" val="45727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niglet"/>
                <a:ea typeface="Sniglet"/>
                <a:cs typeface="Sniglet"/>
                <a:sym typeface="Sniglet"/>
              </a:rPr>
              <a:t>How to request a book </a:t>
            </a:r>
            <a:endParaRPr dirty="0">
              <a:latin typeface="Sniglet"/>
              <a:ea typeface="Sniglet"/>
              <a:cs typeface="Sniglet"/>
              <a:sym typeface="Sniglet"/>
            </a:endParaRPr>
          </a:p>
        </p:txBody>
      </p:sp>
      <p:sp>
        <p:nvSpPr>
          <p:cNvPr id="138" name="Google Shape;138;p3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latin typeface="Sniglet"/>
                <a:ea typeface="Sniglet"/>
                <a:cs typeface="Sniglet"/>
                <a:sym typeface="Sniglet"/>
              </a:rPr>
              <a:t>If you want to request a book, you can press ‘Reserve’ next to the book on the library website. Please only make one reservation online at a time.  It may take a while for your book to be given to you as our librarians are very busy! The quickest way to get a book is to visit at your designated break time. </a:t>
            </a:r>
          </a:p>
          <a:p>
            <a:pPr marL="0" lvl="0" indent="0" algn="l" rtl="0">
              <a:spcBef>
                <a:spcPts val="0"/>
              </a:spcBef>
              <a:spcAft>
                <a:spcPts val="0"/>
              </a:spcAft>
              <a:buNone/>
            </a:pPr>
            <a:endParaRPr dirty="0">
              <a:latin typeface="Sniglet"/>
              <a:ea typeface="Sniglet"/>
              <a:cs typeface="Sniglet"/>
              <a:sym typeface="Snigle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niglet" panose="020B0604020202020204" charset="0"/>
              </a:rPr>
              <a:t>You can only reserve a book if a copy is available. </a:t>
            </a:r>
            <a:endParaRPr lang="en-GB" dirty="0">
              <a:latin typeface="Sniglet" panose="020B0604020202020204" charset="0"/>
            </a:endParaRPr>
          </a:p>
        </p:txBody>
      </p:sp>
      <p:pic>
        <p:nvPicPr>
          <p:cNvPr id="4" name="Picture 3"/>
          <p:cNvPicPr>
            <a:picLocks noChangeAspect="1"/>
          </p:cNvPicPr>
          <p:nvPr/>
        </p:nvPicPr>
        <p:blipFill rotWithShape="1">
          <a:blip r:embed="rId2"/>
          <a:srcRect l="12706" t="22079" r="15578" b="6140"/>
          <a:stretch/>
        </p:blipFill>
        <p:spPr>
          <a:xfrm>
            <a:off x="959849" y="1017725"/>
            <a:ext cx="5696608" cy="3205656"/>
          </a:xfrm>
          <a:prstGeom prst="rect">
            <a:avLst/>
          </a:prstGeom>
        </p:spPr>
      </p:pic>
      <p:sp>
        <p:nvSpPr>
          <p:cNvPr id="5" name="Oval 4"/>
          <p:cNvSpPr/>
          <p:nvPr/>
        </p:nvSpPr>
        <p:spPr>
          <a:xfrm>
            <a:off x="4572000" y="1450428"/>
            <a:ext cx="725214" cy="4099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178011" y="3221563"/>
            <a:ext cx="725214" cy="1001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48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Our School Libraries </a:t>
            </a:r>
            <a:endParaRPr dirty="0">
              <a:latin typeface="Sniglet"/>
              <a:ea typeface="Sniglet"/>
              <a:cs typeface="Sniglet"/>
              <a:sym typeface="Sniglet"/>
            </a:endParaRPr>
          </a:p>
        </p:txBody>
      </p:sp>
      <p:sp>
        <p:nvSpPr>
          <p:cNvPr id="110" name="Google Shape;110;p2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latin typeface="Sniglet"/>
                <a:ea typeface="Sniglet"/>
                <a:cs typeface="Sniglet"/>
                <a:sym typeface="Sniglet"/>
              </a:rPr>
              <a:t>Your class teacher will let you know when you have time in lessons for you to change your book.  This may be every other week so to help you change your book weekly, the Lower and Upper Libraries are also open at break time. Your class teacher will have a timetable to let you know when you can visit. </a:t>
            </a:r>
          </a:p>
          <a:p>
            <a:pPr marL="0" lvl="0" indent="0" algn="l" rtl="0">
              <a:spcBef>
                <a:spcPts val="0"/>
              </a:spcBef>
              <a:spcAft>
                <a:spcPts val="0"/>
              </a:spcAft>
              <a:buNone/>
            </a:pPr>
            <a:endParaRPr lang="en-GB" dirty="0">
              <a:latin typeface="Sniglet"/>
              <a:ea typeface="Sniglet"/>
              <a:cs typeface="Sniglet"/>
              <a:sym typeface="Sniglet"/>
            </a:endParaRPr>
          </a:p>
          <a:p>
            <a:pPr marL="0" lvl="0" indent="0" algn="l" rtl="0">
              <a:spcBef>
                <a:spcPts val="0"/>
              </a:spcBef>
              <a:spcAft>
                <a:spcPts val="0"/>
              </a:spcAft>
              <a:buNone/>
            </a:pPr>
            <a:r>
              <a:rPr lang="en-GB" dirty="0" smtClean="0">
                <a:latin typeface="Sniglet"/>
                <a:ea typeface="Sniglet"/>
                <a:cs typeface="Sniglet"/>
                <a:sym typeface="Sniglet"/>
              </a:rPr>
              <a:t>At break times, librarians will be available to help you if you aren’t sure which book to pick. </a:t>
            </a:r>
          </a:p>
          <a:p>
            <a:pPr marL="0" lvl="0" indent="0" algn="l" rtl="0">
              <a:spcBef>
                <a:spcPts val="0"/>
              </a:spcBef>
              <a:spcAft>
                <a:spcPts val="0"/>
              </a:spcAft>
              <a:buNone/>
            </a:pPr>
            <a:endParaRPr lang="en-GB" dirty="0">
              <a:latin typeface="Sniglet"/>
              <a:ea typeface="Sniglet"/>
              <a:cs typeface="Sniglet"/>
              <a:sym typeface="Sniglet"/>
            </a:endParaRPr>
          </a:p>
          <a:p>
            <a:pPr marL="0" lvl="0" indent="0" algn="l" rtl="0">
              <a:spcBef>
                <a:spcPts val="0"/>
              </a:spcBef>
              <a:spcAft>
                <a:spcPts val="0"/>
              </a:spcAft>
              <a:buNone/>
            </a:pPr>
            <a:r>
              <a:rPr lang="en-GB" dirty="0" smtClean="0">
                <a:latin typeface="Sniglet"/>
                <a:ea typeface="Sniglet"/>
                <a:cs typeface="Sniglet"/>
                <a:sym typeface="Sniglet"/>
              </a:rPr>
              <a:t>Please only visit the library during your allowed time so that it doesn’t become too busy. </a:t>
            </a:r>
          </a:p>
        </p:txBody>
      </p:sp>
    </p:spTree>
    <p:extLst>
      <p:ext uri="{BB962C8B-B14F-4D97-AF65-F5344CB8AC3E}">
        <p14:creationId xmlns:p14="http://schemas.microsoft.com/office/powerpoint/2010/main" val="397224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161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Library Conduct </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929275"/>
            <a:ext cx="8520600" cy="33348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GB" sz="2100" b="1" u="sng" dirty="0" smtClean="0">
                <a:latin typeface="Sniglet"/>
                <a:ea typeface="Sniglet"/>
                <a:cs typeface="Sniglet"/>
                <a:sym typeface="Sniglet"/>
              </a:rPr>
              <a:t>Bring your library card</a:t>
            </a:r>
          </a:p>
          <a:p>
            <a:pPr marL="0" lvl="0" indent="0" algn="l" rtl="0">
              <a:spcBef>
                <a:spcPts val="1600"/>
              </a:spcBef>
              <a:spcAft>
                <a:spcPts val="1600"/>
              </a:spcAft>
              <a:buNone/>
            </a:pPr>
            <a:r>
              <a:rPr lang="en-GB" sz="2100" dirty="0" smtClean="0">
                <a:latin typeface="Sniglet"/>
                <a:ea typeface="Sniglet"/>
                <a:cs typeface="Sniglet"/>
                <a:sym typeface="Sniglet"/>
              </a:rPr>
              <a:t>Your class teacher will give you your library card. This may be kept in class, stuck in your reading record or stuck in your planner.</a:t>
            </a:r>
          </a:p>
          <a:p>
            <a:pPr marL="0" lvl="0" indent="0" algn="l" rtl="0">
              <a:spcBef>
                <a:spcPts val="1600"/>
              </a:spcBef>
              <a:spcAft>
                <a:spcPts val="1600"/>
              </a:spcAft>
              <a:buNone/>
            </a:pPr>
            <a:r>
              <a:rPr lang="en-GB" sz="2100" dirty="0" smtClean="0">
                <a:latin typeface="Sniglet"/>
                <a:ea typeface="Sniglet"/>
                <a:cs typeface="Sniglet"/>
                <a:sym typeface="Sniglet"/>
              </a:rPr>
              <a:t>You cannot take out a book without your library card. You will not be allowed to tell the adult your code as this can lead to books being given out to the wrong borrower. </a:t>
            </a:r>
            <a:endParaRPr lang="en-GB" sz="2100" dirty="0">
              <a:latin typeface="Sniglet"/>
              <a:ea typeface="Sniglet"/>
              <a:cs typeface="Sniglet"/>
              <a:sym typeface="Sniglet"/>
            </a:endParaRPr>
          </a:p>
        </p:txBody>
      </p:sp>
    </p:spTree>
    <p:extLst>
      <p:ext uri="{BB962C8B-B14F-4D97-AF65-F5344CB8AC3E}">
        <p14:creationId xmlns:p14="http://schemas.microsoft.com/office/powerpoint/2010/main" val="348855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161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Library Conduct </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733945"/>
            <a:ext cx="8520600" cy="353013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GB" sz="2100" b="1" u="sng" dirty="0" smtClean="0">
                <a:latin typeface="Sniglet"/>
                <a:ea typeface="Sniglet"/>
                <a:cs typeface="Sniglet"/>
                <a:sym typeface="Sniglet"/>
              </a:rPr>
              <a:t>Return your book to the library </a:t>
            </a:r>
            <a:r>
              <a:rPr lang="en-GB" sz="2100" b="1" u="sng" dirty="0">
                <a:latin typeface="Sniglet"/>
                <a:ea typeface="Sniglet"/>
                <a:cs typeface="Sniglet"/>
                <a:sym typeface="Sniglet"/>
              </a:rPr>
              <a:t/>
            </a:r>
            <a:br>
              <a:rPr lang="en-GB" sz="2100" b="1" u="sng" dirty="0">
                <a:latin typeface="Sniglet"/>
                <a:ea typeface="Sniglet"/>
                <a:cs typeface="Sniglet"/>
                <a:sym typeface="Sniglet"/>
              </a:rPr>
            </a:br>
            <a:r>
              <a:rPr lang="en-GB" sz="2100" dirty="0" smtClean="0">
                <a:latin typeface="Sniglet"/>
                <a:ea typeface="Sniglet"/>
                <a:cs typeface="Sniglet"/>
                <a:sym typeface="Sniglet"/>
              </a:rPr>
              <a:t>When you visit the library, you will see the ‘Returns’ box. If you are visiting at break time, there may also be a librarian who can return your book for you.  Librarians will also come round during the week to collect overdue books. </a:t>
            </a:r>
            <a:br>
              <a:rPr lang="en-GB" sz="2100" dirty="0" smtClean="0">
                <a:latin typeface="Sniglet"/>
                <a:ea typeface="Sniglet"/>
                <a:cs typeface="Sniglet"/>
                <a:sym typeface="Sniglet"/>
              </a:rPr>
            </a:br>
            <a:r>
              <a:rPr lang="en-GB" sz="2100" dirty="0" smtClean="0">
                <a:latin typeface="Sniglet"/>
                <a:ea typeface="Sniglet"/>
                <a:cs typeface="Sniglet"/>
                <a:sym typeface="Sniglet"/>
              </a:rPr>
              <a:t>Please </a:t>
            </a:r>
            <a:r>
              <a:rPr lang="en-GB" sz="2100" b="1" u="sng" dirty="0" smtClean="0">
                <a:latin typeface="Sniglet"/>
                <a:ea typeface="Sniglet"/>
                <a:cs typeface="Sniglet"/>
                <a:sym typeface="Sniglet"/>
              </a:rPr>
              <a:t>do not </a:t>
            </a:r>
            <a:r>
              <a:rPr lang="en-GB" sz="2100" dirty="0" smtClean="0">
                <a:latin typeface="Sniglet"/>
                <a:ea typeface="Sniglet"/>
                <a:cs typeface="Sniglet"/>
                <a:sym typeface="Sniglet"/>
              </a:rPr>
              <a:t>put the book back on the shelf- this will look like the book is missing and you may be charged if we cannot find it.  </a:t>
            </a:r>
            <a:br>
              <a:rPr lang="en-GB" sz="2100" dirty="0" smtClean="0">
                <a:latin typeface="Sniglet"/>
                <a:ea typeface="Sniglet"/>
                <a:cs typeface="Sniglet"/>
                <a:sym typeface="Sniglet"/>
              </a:rPr>
            </a:br>
            <a:r>
              <a:rPr lang="en-GB" sz="2100" dirty="0" smtClean="0">
                <a:latin typeface="Sniglet"/>
                <a:ea typeface="Sniglet"/>
                <a:cs typeface="Sniglet"/>
                <a:sym typeface="Sniglet"/>
              </a:rPr>
              <a:t>Please </a:t>
            </a:r>
            <a:r>
              <a:rPr lang="en-GB" sz="2100" b="1" u="sng" dirty="0" smtClean="0">
                <a:latin typeface="Sniglet"/>
                <a:ea typeface="Sniglet"/>
                <a:cs typeface="Sniglet"/>
                <a:sym typeface="Sniglet"/>
              </a:rPr>
              <a:t>do not</a:t>
            </a:r>
            <a:r>
              <a:rPr lang="en-GB" sz="2100" dirty="0" smtClean="0">
                <a:latin typeface="Sniglet"/>
                <a:ea typeface="Sniglet"/>
                <a:cs typeface="Sniglet"/>
                <a:sym typeface="Sniglet"/>
              </a:rPr>
              <a:t> lend the book to another child. Once it has been returned, they can borrow it themselves. </a:t>
            </a:r>
          </a:p>
          <a:p>
            <a:pPr marL="0" lvl="0" indent="0" algn="l" rtl="0">
              <a:spcBef>
                <a:spcPts val="1600"/>
              </a:spcBef>
              <a:spcAft>
                <a:spcPts val="1600"/>
              </a:spcAft>
              <a:buNone/>
            </a:pPr>
            <a:endParaRPr lang="en-GB" sz="2100" dirty="0">
              <a:latin typeface="Sniglet"/>
              <a:ea typeface="Sniglet"/>
              <a:cs typeface="Sniglet"/>
              <a:sym typeface="Sniglet"/>
            </a:endParaRPr>
          </a:p>
        </p:txBody>
      </p:sp>
    </p:spTree>
    <p:extLst>
      <p:ext uri="{BB962C8B-B14F-4D97-AF65-F5344CB8AC3E}">
        <p14:creationId xmlns:p14="http://schemas.microsoft.com/office/powerpoint/2010/main" val="412719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161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Library Conduct </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929275"/>
            <a:ext cx="8520600" cy="33348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GB" sz="2100" b="1" u="sng" dirty="0" smtClean="0">
                <a:latin typeface="Sniglet"/>
                <a:ea typeface="Sniglet"/>
                <a:cs typeface="Sniglet"/>
                <a:sym typeface="Sniglet"/>
              </a:rPr>
              <a:t>Quiet voices at all time- most of the time in the library should be silent</a:t>
            </a:r>
          </a:p>
          <a:p>
            <a:pPr marL="0" lvl="0" indent="0" algn="l" rtl="0">
              <a:spcBef>
                <a:spcPts val="1600"/>
              </a:spcBef>
              <a:spcAft>
                <a:spcPts val="1600"/>
              </a:spcAft>
              <a:buNone/>
            </a:pPr>
            <a:r>
              <a:rPr lang="en-GB" sz="2100" dirty="0" smtClean="0">
                <a:latin typeface="Sniglet"/>
                <a:ea typeface="Sniglet"/>
                <a:cs typeface="Sniglet"/>
                <a:sym typeface="Sniglet"/>
              </a:rPr>
              <a:t>Choose your book quietly- children are likely to be working nearby. </a:t>
            </a:r>
          </a:p>
          <a:p>
            <a:pPr marL="0" lvl="0" indent="0" algn="l" rtl="0">
              <a:spcBef>
                <a:spcPts val="1600"/>
              </a:spcBef>
              <a:spcAft>
                <a:spcPts val="1600"/>
              </a:spcAft>
              <a:buNone/>
            </a:pPr>
            <a:r>
              <a:rPr lang="en-GB" sz="2100" dirty="0" smtClean="0">
                <a:latin typeface="Sniglet"/>
                <a:ea typeface="Sniglet"/>
                <a:cs typeface="Sniglet"/>
                <a:sym typeface="Sniglet"/>
              </a:rPr>
              <a:t>Libraries are also places that people often go to do work. It is important we practise moving quietly round our library so you understand what is expected when you visit other libraries outside of school. </a:t>
            </a:r>
            <a:endParaRPr lang="en-GB" sz="2100" dirty="0">
              <a:latin typeface="Sniglet"/>
              <a:ea typeface="Sniglet"/>
              <a:cs typeface="Sniglet"/>
              <a:sym typeface="Sniglet"/>
            </a:endParaRPr>
          </a:p>
        </p:txBody>
      </p:sp>
    </p:spTree>
    <p:extLst>
      <p:ext uri="{BB962C8B-B14F-4D97-AF65-F5344CB8AC3E}">
        <p14:creationId xmlns:p14="http://schemas.microsoft.com/office/powerpoint/2010/main" val="114239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161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Library Conduct </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929275"/>
            <a:ext cx="8520600" cy="33348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GB" sz="2100" b="1" u="sng" dirty="0" smtClean="0">
                <a:latin typeface="Sniglet"/>
                <a:ea typeface="Sniglet"/>
                <a:cs typeface="Sniglet"/>
                <a:sym typeface="Sniglet"/>
              </a:rPr>
              <a:t>Leave the books in the same condition and place you find them</a:t>
            </a:r>
            <a:endParaRPr lang="en-GB" sz="2100" dirty="0" smtClean="0">
              <a:latin typeface="Sniglet"/>
              <a:ea typeface="Sniglet"/>
              <a:cs typeface="Sniglet"/>
              <a:sym typeface="Sniglet"/>
            </a:endParaRPr>
          </a:p>
          <a:p>
            <a:pPr marL="0" lvl="0" indent="0" algn="l" rtl="0">
              <a:spcBef>
                <a:spcPts val="1600"/>
              </a:spcBef>
              <a:spcAft>
                <a:spcPts val="1600"/>
              </a:spcAft>
              <a:buNone/>
            </a:pPr>
            <a:r>
              <a:rPr lang="en-GB" sz="2100" dirty="0" smtClean="0">
                <a:latin typeface="Sniglet"/>
                <a:ea typeface="Sniglet"/>
                <a:cs typeface="Sniglet"/>
                <a:sym typeface="Sniglet"/>
              </a:rPr>
              <a:t>We want you to look at and check the blurbs of books before you borrow them. Books need to be returned back to the correct shelf if you are not going to borrow them. </a:t>
            </a:r>
          </a:p>
          <a:p>
            <a:pPr marL="0" lvl="0" indent="0" algn="l" rtl="0">
              <a:spcBef>
                <a:spcPts val="1600"/>
              </a:spcBef>
              <a:spcAft>
                <a:spcPts val="1600"/>
              </a:spcAft>
              <a:buNone/>
            </a:pPr>
            <a:r>
              <a:rPr lang="en-GB" sz="2100" dirty="0" smtClean="0">
                <a:latin typeface="Sniglet"/>
                <a:ea typeface="Sniglet"/>
                <a:cs typeface="Sniglet"/>
                <a:sym typeface="Sniglet"/>
              </a:rPr>
              <a:t>Books should be placed back onto the shelf to ensure they are not damaged. </a:t>
            </a:r>
            <a:r>
              <a:rPr lang="en-GB" sz="2100" dirty="0">
                <a:latin typeface="Sniglet"/>
                <a:ea typeface="Sniglet"/>
                <a:cs typeface="Sniglet"/>
                <a:sym typeface="Sniglet"/>
              </a:rPr>
              <a:t> </a:t>
            </a:r>
            <a:r>
              <a:rPr lang="en-GB" sz="2100" dirty="0" smtClean="0">
                <a:latin typeface="Sniglet"/>
                <a:ea typeface="Sniglet"/>
                <a:cs typeface="Sniglet"/>
                <a:sym typeface="Sniglet"/>
              </a:rPr>
              <a:t>If you need help, ask a librarian. </a:t>
            </a:r>
            <a:endParaRPr lang="en-GB" sz="2100" dirty="0">
              <a:latin typeface="Sniglet"/>
              <a:ea typeface="Sniglet"/>
              <a:cs typeface="Sniglet"/>
              <a:sym typeface="Sniglet"/>
            </a:endParaRPr>
          </a:p>
        </p:txBody>
      </p:sp>
    </p:spTree>
    <p:extLst>
      <p:ext uri="{BB962C8B-B14F-4D97-AF65-F5344CB8AC3E}">
        <p14:creationId xmlns:p14="http://schemas.microsoft.com/office/powerpoint/2010/main" val="304985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161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Library Conduct </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733945"/>
            <a:ext cx="8520600" cy="3149978"/>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GB" sz="2100" b="1" u="sng" dirty="0" smtClean="0">
                <a:latin typeface="Sniglet"/>
                <a:ea typeface="Sniglet"/>
                <a:cs typeface="Sniglet"/>
                <a:sym typeface="Sniglet"/>
              </a:rPr>
              <a:t>Look after our books</a:t>
            </a:r>
          </a:p>
          <a:p>
            <a:pPr marL="0" lvl="0" indent="0" algn="l" rtl="0">
              <a:spcBef>
                <a:spcPts val="1600"/>
              </a:spcBef>
              <a:spcAft>
                <a:spcPts val="1600"/>
              </a:spcAft>
              <a:buNone/>
            </a:pPr>
            <a:r>
              <a:rPr lang="en-GB" sz="2100" dirty="0" smtClean="0">
                <a:latin typeface="Sniglet"/>
                <a:ea typeface="Sniglet"/>
                <a:cs typeface="Sniglet"/>
                <a:sym typeface="Sniglet"/>
              </a:rPr>
              <a:t>We are very lucky to have so many books in our library. We would like as many children as possible to enjoy each book so please look after them carefully. Please use a bookmark to keep your place rather than folding the page. </a:t>
            </a:r>
          </a:p>
          <a:p>
            <a:pPr marL="0" lvl="0" indent="0" algn="l" rtl="0">
              <a:spcBef>
                <a:spcPts val="1600"/>
              </a:spcBef>
              <a:spcAft>
                <a:spcPts val="1600"/>
              </a:spcAft>
              <a:buNone/>
            </a:pPr>
            <a:r>
              <a:rPr lang="en-GB" sz="2100" dirty="0" smtClean="0">
                <a:latin typeface="Sniglet"/>
                <a:ea typeface="Sniglet"/>
                <a:cs typeface="Sniglet"/>
                <a:sym typeface="Sniglet"/>
              </a:rPr>
              <a:t>If a book is damaged, please let an adult know so it can be repaired. If it cannot be repaired, you may be asked to pay for a replacement. </a:t>
            </a:r>
          </a:p>
        </p:txBody>
      </p:sp>
    </p:spTree>
    <p:extLst>
      <p:ext uri="{BB962C8B-B14F-4D97-AF65-F5344CB8AC3E}">
        <p14:creationId xmlns:p14="http://schemas.microsoft.com/office/powerpoint/2010/main" val="402867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161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Sniglet"/>
                <a:ea typeface="Sniglet"/>
                <a:cs typeface="Sniglet"/>
                <a:sym typeface="Sniglet"/>
              </a:rPr>
              <a:t>How to use the library in school </a:t>
            </a:r>
            <a:endParaRPr dirty="0">
              <a:latin typeface="Sniglet"/>
              <a:ea typeface="Sniglet"/>
              <a:cs typeface="Sniglet"/>
              <a:sym typeface="Sniglet"/>
            </a:endParaRPr>
          </a:p>
        </p:txBody>
      </p:sp>
      <p:sp>
        <p:nvSpPr>
          <p:cNvPr id="123" name="Google Shape;123;p28"/>
          <p:cNvSpPr txBox="1">
            <a:spLocks noGrp="1"/>
          </p:cNvSpPr>
          <p:nvPr>
            <p:ph type="body" idx="1"/>
          </p:nvPr>
        </p:nvSpPr>
        <p:spPr>
          <a:xfrm>
            <a:off x="311700" y="929275"/>
            <a:ext cx="8520600" cy="33348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GB" sz="2100" dirty="0" smtClean="0">
                <a:latin typeface="Sniglet"/>
                <a:ea typeface="Sniglet"/>
                <a:cs typeface="Sniglet"/>
                <a:sym typeface="Sniglet"/>
              </a:rPr>
              <a:t>In our school libraries, you will see Book Tree displays on the walls to help you. These displays show what books you may like to try next based on a book or author you have enjoyed recently. </a:t>
            </a:r>
          </a:p>
          <a:p>
            <a:pPr marL="0" lvl="0" indent="0" algn="l" rtl="0">
              <a:spcBef>
                <a:spcPts val="1600"/>
              </a:spcBef>
              <a:spcAft>
                <a:spcPts val="1600"/>
              </a:spcAft>
              <a:buNone/>
            </a:pPr>
            <a:r>
              <a:rPr lang="en-GB" sz="2100" dirty="0" smtClean="0">
                <a:latin typeface="Sniglet"/>
                <a:ea typeface="Sniglet"/>
                <a:cs typeface="Sniglet"/>
                <a:sym typeface="Sniglet"/>
              </a:rPr>
              <a:t>You will also see a display of author names. These names are some of the most popular authors that children borrow in our school so you may wish to try these. </a:t>
            </a:r>
            <a:endParaRPr lang="en-GB" sz="2100" dirty="0">
              <a:latin typeface="Sniglet"/>
              <a:ea typeface="Sniglet"/>
              <a:cs typeface="Sniglet"/>
              <a:sym typeface="Sniglet"/>
            </a:endParaRPr>
          </a:p>
        </p:txBody>
      </p:sp>
    </p:spTree>
    <p:extLst>
      <p:ext uri="{BB962C8B-B14F-4D97-AF65-F5344CB8AC3E}">
        <p14:creationId xmlns:p14="http://schemas.microsoft.com/office/powerpoint/2010/main" val="1664990251"/>
      </p:ext>
    </p:extLst>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1130</Words>
  <Application>Microsoft Office PowerPoint</Application>
  <PresentationFormat>On-screen Show (16:9)</PresentationFormat>
  <Paragraphs>74</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Montserrat</vt:lpstr>
      <vt:lpstr>Oswald</vt:lpstr>
      <vt:lpstr>Sniglet</vt:lpstr>
      <vt:lpstr>Arial</vt:lpstr>
      <vt:lpstr>Playfair Display</vt:lpstr>
      <vt:lpstr>Pop</vt:lpstr>
      <vt:lpstr>Library Loans </vt:lpstr>
      <vt:lpstr>Our School Libraries  </vt:lpstr>
      <vt:lpstr>Our School Libraries </vt:lpstr>
      <vt:lpstr>Library Conduct </vt:lpstr>
      <vt:lpstr>Library Conduct </vt:lpstr>
      <vt:lpstr>Library Conduct </vt:lpstr>
      <vt:lpstr>Library Conduct </vt:lpstr>
      <vt:lpstr>Library Conduct </vt:lpstr>
      <vt:lpstr>How to use the library in school </vt:lpstr>
      <vt:lpstr>How to use the library in school </vt:lpstr>
      <vt:lpstr>How to use the library in school </vt:lpstr>
      <vt:lpstr>How to find a book- Online </vt:lpstr>
      <vt:lpstr>How to find a book- Online</vt:lpstr>
      <vt:lpstr>How to find a book </vt:lpstr>
      <vt:lpstr>How to find a book </vt:lpstr>
      <vt:lpstr>How to find a book</vt:lpstr>
      <vt:lpstr>Other ways to choose a book- Top Resources </vt:lpstr>
      <vt:lpstr>Other ways to choose a book- Latest Returns </vt:lpstr>
      <vt:lpstr>Other ways to choose a book – New Resources</vt:lpstr>
      <vt:lpstr>Other ways to choose a book – Author Suggestions</vt:lpstr>
      <vt:lpstr>How to request a book </vt:lpstr>
      <vt:lpstr>You can only reserve a book if a copy is available.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Loans</dc:title>
  <dc:creator>Hannah Ragdale</dc:creator>
  <cp:lastModifiedBy>Hannah Ragdale</cp:lastModifiedBy>
  <cp:revision>18</cp:revision>
  <dcterms:modified xsi:type="dcterms:W3CDTF">2024-09-18T10:40:20Z</dcterms:modified>
</cp:coreProperties>
</file>