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9" r:id="rId3"/>
    <p:sldId id="262" r:id="rId4"/>
    <p:sldId id="256" r:id="rId5"/>
    <p:sldId id="265" r:id="rId6"/>
    <p:sldId id="264" r:id="rId7"/>
    <p:sldId id="278" r:id="rId8"/>
    <p:sldId id="269" r:id="rId9"/>
    <p:sldId id="270" r:id="rId10"/>
    <p:sldId id="271" r:id="rId11"/>
    <p:sldId id="272" r:id="rId12"/>
    <p:sldId id="273" r:id="rId13"/>
    <p:sldId id="274" r:id="rId14"/>
    <p:sldId id="275" r:id="rId15"/>
    <p:sldId id="276" r:id="rId16"/>
    <p:sldId id="288" r:id="rId17"/>
    <p:sldId id="290" r:id="rId18"/>
    <p:sldId id="279" r:id="rId19"/>
    <p:sldId id="289" r:id="rId20"/>
    <p:sldId id="281" r:id="rId21"/>
    <p:sldId id="282" r:id="rId22"/>
    <p:sldId id="283" r:id="rId23"/>
    <p:sldId id="284" r:id="rId24"/>
    <p:sldId id="285" r:id="rId25"/>
    <p:sldId id="286" r:id="rId26"/>
    <p:sldId id="291"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7" d="100"/>
          <a:sy n="87" d="100"/>
        </p:scale>
        <p:origin x="1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A04C8E-8C9A-4784-BDEB-36DBC392F567}"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355179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A04C8E-8C9A-4784-BDEB-36DBC392F567}"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214632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A04C8E-8C9A-4784-BDEB-36DBC392F567}"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345628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A04C8E-8C9A-4784-BDEB-36DBC392F567}"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323627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04C8E-8C9A-4784-BDEB-36DBC392F567}"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309237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A04C8E-8C9A-4784-BDEB-36DBC392F567}" type="datetimeFigureOut">
              <a:rPr lang="en-GB" smtClean="0"/>
              <a:t>16/06/2025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352636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A04C8E-8C9A-4784-BDEB-36DBC392F567}" type="datetimeFigureOut">
              <a:rPr lang="en-GB" smtClean="0"/>
              <a:t>16/06/2025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47836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A04C8E-8C9A-4784-BDEB-36DBC392F567}" type="datetimeFigureOut">
              <a:rPr lang="en-GB" smtClean="0"/>
              <a:t>16/06/2025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105834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04C8E-8C9A-4784-BDEB-36DBC392F567}" type="datetimeFigureOut">
              <a:rPr lang="en-GB" smtClean="0"/>
              <a:t>16/06/2025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296018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04C8E-8C9A-4784-BDEB-36DBC392F567}" type="datetimeFigureOut">
              <a:rPr lang="en-GB" smtClean="0"/>
              <a:t>16/06/2025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20695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04C8E-8C9A-4784-BDEB-36DBC392F567}" type="datetimeFigureOut">
              <a:rPr lang="en-GB" smtClean="0"/>
              <a:t>16/06/2025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DE3F3-CDB2-46E8-9639-B194DD69610A}" type="slidenum">
              <a:rPr lang="en-GB" smtClean="0"/>
              <a:t>‹#›</a:t>
            </a:fld>
            <a:endParaRPr lang="en-GB"/>
          </a:p>
        </p:txBody>
      </p:sp>
    </p:spTree>
    <p:extLst>
      <p:ext uri="{BB962C8B-B14F-4D97-AF65-F5344CB8AC3E}">
        <p14:creationId xmlns:p14="http://schemas.microsoft.com/office/powerpoint/2010/main" val="11921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04C8E-8C9A-4784-BDEB-36DBC392F567}" type="datetimeFigureOut">
              <a:rPr lang="en-GB" smtClean="0"/>
              <a:t>16/06/2025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DE3F3-CDB2-46E8-9639-B194DD69610A}" type="slidenum">
              <a:rPr lang="en-GB" smtClean="0"/>
              <a:t>‹#›</a:t>
            </a:fld>
            <a:endParaRPr lang="en-GB"/>
          </a:p>
        </p:txBody>
      </p:sp>
    </p:spTree>
    <p:extLst>
      <p:ext uri="{BB962C8B-B14F-4D97-AF65-F5344CB8AC3E}">
        <p14:creationId xmlns:p14="http://schemas.microsoft.com/office/powerpoint/2010/main" val="168333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Y6 Residential Visit 2025</a:t>
            </a:r>
            <a:endParaRPr lang="en-GB" dirty="0"/>
          </a:p>
        </p:txBody>
      </p:sp>
      <p:sp>
        <p:nvSpPr>
          <p:cNvPr id="5" name="Subtitle 4"/>
          <p:cNvSpPr>
            <a:spLocks noGrp="1"/>
          </p:cNvSpPr>
          <p:nvPr>
            <p:ph type="subTitle" idx="1"/>
          </p:nvPr>
        </p:nvSpPr>
        <p:spPr/>
        <p:txBody>
          <a:bodyPr/>
          <a:lstStyle/>
          <a:p>
            <a:r>
              <a:rPr lang="en-GB" dirty="0" smtClean="0"/>
              <a:t>Monday 14</a:t>
            </a:r>
            <a:r>
              <a:rPr lang="en-GB" baseline="30000" dirty="0" smtClean="0"/>
              <a:t>th</a:t>
            </a:r>
            <a:r>
              <a:rPr lang="en-GB" dirty="0" smtClean="0"/>
              <a:t> July – Wednesday 16</a:t>
            </a:r>
            <a:r>
              <a:rPr lang="en-GB" baseline="30000" dirty="0" smtClean="0"/>
              <a:t>th</a:t>
            </a:r>
            <a:r>
              <a:rPr lang="en-GB" dirty="0" smtClean="0"/>
              <a:t> July 2025</a:t>
            </a:r>
            <a:endParaRPr lang="en-GB" dirty="0"/>
          </a:p>
        </p:txBody>
      </p:sp>
    </p:spTree>
    <p:extLst>
      <p:ext uri="{BB962C8B-B14F-4D97-AF65-F5344CB8AC3E}">
        <p14:creationId xmlns:p14="http://schemas.microsoft.com/office/powerpoint/2010/main" val="410473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568" y="511981"/>
            <a:ext cx="7488832" cy="6124754"/>
          </a:xfrm>
          <a:prstGeom prst="rect">
            <a:avLst/>
          </a:prstGeom>
        </p:spPr>
        <p:txBody>
          <a:bodyPr wrap="square">
            <a:spAutoFit/>
          </a:bodyPr>
          <a:lstStyle/>
          <a:p>
            <a:r>
              <a:rPr lang="en-GB" sz="2800" dirty="0" smtClean="0">
                <a:solidFill>
                  <a:srgbClr val="222222"/>
                </a:solidFill>
                <a:latin typeface="Comic Sans MS" panose="030F0702030302020204" pitchFamily="66" charset="0"/>
              </a:rPr>
              <a:t>Breakfast options could be:</a:t>
            </a:r>
            <a:endParaRPr lang="en-GB" sz="2800" dirty="0">
              <a:solidFill>
                <a:srgbClr val="222222"/>
              </a:solidFill>
              <a:latin typeface="Comic Sans MS" panose="030F0702030302020204" pitchFamily="66" charset="0"/>
            </a:endParaRPr>
          </a:p>
          <a:p>
            <a:pPr marL="342900" indent="-342900">
              <a:buFont typeface="Arial" panose="020B0604020202020204" pitchFamily="34" charset="0"/>
              <a:buChar char="•"/>
            </a:pPr>
            <a:endParaRPr lang="en-GB" sz="2400" dirty="0">
              <a:solidFill>
                <a:srgbClr val="222222"/>
              </a:solidFill>
              <a:latin typeface="Comic Sans MS" panose="030F0702030302020204" pitchFamily="66" charset="0"/>
            </a:endParaRP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Sausage/vegetarian sausage</a:t>
            </a:r>
            <a:endParaRPr lang="en-GB" sz="2400" dirty="0">
              <a:solidFill>
                <a:srgbClr val="222222"/>
              </a:solidFill>
              <a:latin typeface="Comic Sans MS" panose="030F0702030302020204" pitchFamily="66" charset="0"/>
            </a:endParaRPr>
          </a:p>
          <a:p>
            <a:pPr marL="342900" indent="-342900">
              <a:buFont typeface="Arial" panose="020B0604020202020204" pitchFamily="34" charset="0"/>
              <a:buChar char="•"/>
            </a:pPr>
            <a:r>
              <a:rPr lang="en-GB" sz="2400" dirty="0">
                <a:solidFill>
                  <a:srgbClr val="222222"/>
                </a:solidFill>
                <a:latin typeface="Comic Sans MS" panose="030F0702030302020204" pitchFamily="66" charset="0"/>
              </a:rPr>
              <a:t>Scrambled </a:t>
            </a:r>
            <a:r>
              <a:rPr lang="en-GB" sz="2400" dirty="0" smtClean="0">
                <a:solidFill>
                  <a:srgbClr val="222222"/>
                </a:solidFill>
                <a:latin typeface="Comic Sans MS" panose="030F0702030302020204" pitchFamily="66" charset="0"/>
              </a:rPr>
              <a:t>eggs</a:t>
            </a:r>
            <a:endParaRPr lang="en-GB" sz="2400" dirty="0">
              <a:solidFill>
                <a:srgbClr val="222222"/>
              </a:solidFill>
              <a:latin typeface="Comic Sans MS" panose="030F0702030302020204" pitchFamily="66" charset="0"/>
            </a:endParaRPr>
          </a:p>
          <a:p>
            <a:pPr marL="342900" indent="-342900">
              <a:buFont typeface="Arial" panose="020B0604020202020204" pitchFamily="34" charset="0"/>
              <a:buChar char="•"/>
            </a:pPr>
            <a:r>
              <a:rPr lang="en-GB" sz="2400" dirty="0">
                <a:solidFill>
                  <a:srgbClr val="222222"/>
                </a:solidFill>
                <a:latin typeface="Comic Sans MS" panose="030F0702030302020204" pitchFamily="66" charset="0"/>
              </a:rPr>
              <a:t>Baked </a:t>
            </a:r>
            <a:r>
              <a:rPr lang="en-GB" sz="2400" dirty="0" smtClean="0">
                <a:solidFill>
                  <a:srgbClr val="222222"/>
                </a:solidFill>
                <a:latin typeface="Comic Sans MS" panose="030F0702030302020204" pitchFamily="66" charset="0"/>
              </a:rPr>
              <a:t>beans</a:t>
            </a:r>
            <a:endParaRPr lang="en-GB" sz="2400" dirty="0">
              <a:solidFill>
                <a:srgbClr val="222222"/>
              </a:solidFill>
              <a:latin typeface="Comic Sans MS" panose="030F0702030302020204" pitchFamily="66" charset="0"/>
            </a:endParaRP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Toast and jam</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Croissants</a:t>
            </a:r>
            <a:endParaRPr lang="en-GB" sz="2400" dirty="0">
              <a:solidFill>
                <a:srgbClr val="222222"/>
              </a:solidFill>
              <a:latin typeface="Comic Sans MS" panose="030F0702030302020204" pitchFamily="66" charset="0"/>
            </a:endParaRPr>
          </a:p>
          <a:p>
            <a:pPr marL="342900" indent="-342900">
              <a:buFont typeface="Arial" panose="020B0604020202020204" pitchFamily="34" charset="0"/>
              <a:buChar char="•"/>
            </a:pPr>
            <a:r>
              <a:rPr lang="en-GB" sz="2400" dirty="0">
                <a:solidFill>
                  <a:srgbClr val="222222"/>
                </a:solidFill>
                <a:latin typeface="Comic Sans MS" panose="030F0702030302020204" pitchFamily="66" charset="0"/>
              </a:rPr>
              <a:t>Assorted cereals </a:t>
            </a:r>
            <a:endParaRPr lang="en-GB" sz="2400" dirty="0" smtClean="0">
              <a:solidFill>
                <a:srgbClr val="222222"/>
              </a:solidFill>
              <a:latin typeface="Comic Sans MS" panose="030F0702030302020204" pitchFamily="66" charset="0"/>
            </a:endParaRP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A </a:t>
            </a:r>
            <a:r>
              <a:rPr lang="en-GB" sz="2400" dirty="0">
                <a:solidFill>
                  <a:srgbClr val="222222"/>
                </a:solidFill>
                <a:latin typeface="Comic Sans MS" panose="030F0702030302020204" pitchFamily="66" charset="0"/>
              </a:rPr>
              <a:t>selection of </a:t>
            </a:r>
            <a:r>
              <a:rPr lang="en-GB" sz="2400" dirty="0" smtClean="0">
                <a:solidFill>
                  <a:srgbClr val="222222"/>
                </a:solidFill>
                <a:latin typeface="Comic Sans MS" panose="030F0702030302020204" pitchFamily="66" charset="0"/>
              </a:rPr>
              <a:t>seasonal </a:t>
            </a:r>
            <a:r>
              <a:rPr lang="en-GB" sz="2400" dirty="0">
                <a:solidFill>
                  <a:srgbClr val="222222"/>
                </a:solidFill>
                <a:latin typeface="Comic Sans MS" panose="030F0702030302020204" pitchFamily="66" charset="0"/>
              </a:rPr>
              <a:t>f</a:t>
            </a:r>
            <a:r>
              <a:rPr lang="en-GB" sz="2400" dirty="0" smtClean="0">
                <a:solidFill>
                  <a:srgbClr val="222222"/>
                </a:solidFill>
                <a:latin typeface="Comic Sans MS" panose="030F0702030302020204" pitchFamily="66" charset="0"/>
              </a:rPr>
              <a:t>resh </a:t>
            </a:r>
            <a:r>
              <a:rPr lang="en-GB" sz="2400" dirty="0">
                <a:solidFill>
                  <a:srgbClr val="222222"/>
                </a:solidFill>
                <a:latin typeface="Comic Sans MS" panose="030F0702030302020204" pitchFamily="66" charset="0"/>
              </a:rPr>
              <a:t>f</a:t>
            </a:r>
            <a:r>
              <a:rPr lang="en-GB" sz="2400" dirty="0" smtClean="0">
                <a:solidFill>
                  <a:srgbClr val="222222"/>
                </a:solidFill>
                <a:latin typeface="Comic Sans MS" panose="030F0702030302020204" pitchFamily="66" charset="0"/>
              </a:rPr>
              <a:t>ruit </a:t>
            </a:r>
            <a:r>
              <a:rPr lang="en-GB" sz="2400" dirty="0">
                <a:solidFill>
                  <a:srgbClr val="222222"/>
                </a:solidFill>
                <a:latin typeface="Comic Sans MS" panose="030F0702030302020204" pitchFamily="66" charset="0"/>
              </a:rPr>
              <a:t>OR  </a:t>
            </a:r>
            <a:r>
              <a:rPr lang="en-GB" sz="2400" dirty="0" smtClean="0">
                <a:solidFill>
                  <a:srgbClr val="222222"/>
                </a:solidFill>
                <a:latin typeface="Comic Sans MS" panose="030F0702030302020204" pitchFamily="66" charset="0"/>
              </a:rPr>
              <a:t>fruit </a:t>
            </a:r>
            <a:r>
              <a:rPr lang="en-GB" sz="2400" dirty="0">
                <a:solidFill>
                  <a:srgbClr val="222222"/>
                </a:solidFill>
                <a:latin typeface="Comic Sans MS" panose="030F0702030302020204" pitchFamily="66" charset="0"/>
              </a:rPr>
              <a:t>yoghurts</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Squash or water</a:t>
            </a:r>
          </a:p>
          <a:p>
            <a:pPr marL="342900" indent="-342900">
              <a:buFont typeface="Arial" panose="020B0604020202020204" pitchFamily="34" charset="0"/>
              <a:buChar char="•"/>
            </a:pPr>
            <a:endParaRPr lang="en-GB" sz="2400" dirty="0">
              <a:solidFill>
                <a:srgbClr val="222222"/>
              </a:solidFill>
              <a:latin typeface="Comic Sans MS" panose="030F0702030302020204" pitchFamily="66" charset="0"/>
            </a:endParaRPr>
          </a:p>
          <a:p>
            <a:r>
              <a:rPr lang="en-GB" sz="2400" dirty="0">
                <a:solidFill>
                  <a:srgbClr val="222222"/>
                </a:solidFill>
                <a:latin typeface="Comic Sans MS" panose="030F0702030302020204" pitchFamily="66" charset="0"/>
              </a:rPr>
              <a:t>Special dietary requirements such as </a:t>
            </a:r>
            <a:r>
              <a:rPr lang="en-GB" sz="2400" dirty="0" smtClean="0">
                <a:solidFill>
                  <a:srgbClr val="222222"/>
                </a:solidFill>
                <a:latin typeface="Comic Sans MS" panose="030F0702030302020204" pitchFamily="66" charset="0"/>
              </a:rPr>
              <a:t>halal</a:t>
            </a:r>
            <a:r>
              <a:rPr lang="en-GB" sz="2400" dirty="0">
                <a:solidFill>
                  <a:srgbClr val="222222"/>
                </a:solidFill>
                <a:latin typeface="Comic Sans MS" panose="030F0702030302020204" pitchFamily="66" charset="0"/>
              </a:rPr>
              <a:t>/</a:t>
            </a:r>
          </a:p>
          <a:p>
            <a:r>
              <a:rPr lang="en-GB" sz="2400" dirty="0" smtClean="0">
                <a:solidFill>
                  <a:srgbClr val="222222"/>
                </a:solidFill>
                <a:latin typeface="Comic Sans MS" panose="030F0702030302020204" pitchFamily="66" charset="0"/>
              </a:rPr>
              <a:t>vegetarian/gluten free etc. will be catered </a:t>
            </a:r>
          </a:p>
          <a:p>
            <a:r>
              <a:rPr lang="en-GB" sz="2400" dirty="0" smtClean="0">
                <a:solidFill>
                  <a:srgbClr val="222222"/>
                </a:solidFill>
                <a:latin typeface="Comic Sans MS" panose="030F0702030302020204" pitchFamily="66" charset="0"/>
              </a:rPr>
              <a:t>for. </a:t>
            </a:r>
          </a:p>
          <a:p>
            <a:endParaRPr lang="en-GB" sz="2800" dirty="0">
              <a:solidFill>
                <a:srgbClr val="222222"/>
              </a:solidFill>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909" y="371934"/>
            <a:ext cx="3651561" cy="2727401"/>
          </a:xfrm>
          <a:prstGeom prst="rect">
            <a:avLst/>
          </a:prstGeom>
        </p:spPr>
      </p:pic>
      <p:pic>
        <p:nvPicPr>
          <p:cNvPr id="10" name="Picture 9"/>
          <p:cNvPicPr>
            <a:picLocks noChangeAspect="1"/>
          </p:cNvPicPr>
          <p:nvPr/>
        </p:nvPicPr>
        <p:blipFill>
          <a:blip r:embed="rId3"/>
          <a:stretch>
            <a:fillRect/>
          </a:stretch>
        </p:blipFill>
        <p:spPr>
          <a:xfrm>
            <a:off x="4860758" y="135122"/>
            <a:ext cx="3330537" cy="3071495"/>
          </a:xfrm>
          <a:prstGeom prst="rect">
            <a:avLst/>
          </a:prstGeom>
        </p:spPr>
      </p:pic>
      <p:pic>
        <p:nvPicPr>
          <p:cNvPr id="11" name="Picture 1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728400" y="3476194"/>
            <a:ext cx="3841166" cy="3261490"/>
          </a:xfrm>
          <a:prstGeom prst="rect">
            <a:avLst/>
          </a:prstGeom>
          <a:solidFill>
            <a:scrgbClr r="0" g="0" b="0">
              <a:alpha val="0"/>
            </a:scrgbClr>
          </a:solidFill>
        </p:spPr>
      </p:pic>
    </p:spTree>
    <p:extLst>
      <p:ext uri="{BB962C8B-B14F-4D97-AF65-F5344CB8AC3E}">
        <p14:creationId xmlns:p14="http://schemas.microsoft.com/office/powerpoint/2010/main" val="296011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170" y="208658"/>
            <a:ext cx="8759955" cy="6401753"/>
          </a:xfrm>
          <a:prstGeom prst="rect">
            <a:avLst/>
          </a:prstGeom>
        </p:spPr>
        <p:txBody>
          <a:bodyPr wrap="square">
            <a:spAutoFit/>
          </a:bodyPr>
          <a:lstStyle/>
          <a:p>
            <a:r>
              <a:rPr lang="en-GB" sz="2400" b="1" dirty="0" smtClean="0">
                <a:solidFill>
                  <a:srgbClr val="222222"/>
                </a:solidFill>
                <a:latin typeface="Comic Sans MS" panose="030F0702030302020204" pitchFamily="66" charset="0"/>
              </a:rPr>
              <a:t>Lunch options could be:  There will always be a choice of two to choose from as plus salad</a:t>
            </a:r>
            <a:endParaRPr lang="en-GB" sz="2400" b="1" dirty="0">
              <a:solidFill>
                <a:srgbClr val="222222"/>
              </a:solidFill>
              <a:latin typeface="Comic Sans MS" panose="030F0702030302020204" pitchFamily="66" charset="0"/>
            </a:endParaRPr>
          </a:p>
          <a:p>
            <a:endParaRPr lang="en-GB" sz="2400" dirty="0">
              <a:solidFill>
                <a:srgbClr val="222222"/>
              </a:solidFill>
              <a:latin typeface="Comic Sans MS" panose="030F0702030302020204" pitchFamily="66" charset="0"/>
            </a:endParaRPr>
          </a:p>
          <a:p>
            <a:r>
              <a:rPr lang="en-GB" sz="2400" dirty="0" smtClean="0">
                <a:solidFill>
                  <a:srgbClr val="222222"/>
                </a:solidFill>
                <a:latin typeface="Comic Sans MS" panose="030F0702030302020204" pitchFamily="66" charset="0"/>
              </a:rPr>
              <a:t>•</a:t>
            </a:r>
            <a:r>
              <a:rPr lang="en-GB" sz="2400" dirty="0">
                <a:solidFill>
                  <a:srgbClr val="222222"/>
                </a:solidFill>
                <a:latin typeface="Comic Sans MS" panose="030F0702030302020204" pitchFamily="66" charset="0"/>
              </a:rPr>
              <a:t>   </a:t>
            </a:r>
            <a:r>
              <a:rPr lang="en-GB" sz="2400" dirty="0" smtClean="0">
                <a:solidFill>
                  <a:srgbClr val="222222"/>
                </a:solidFill>
                <a:latin typeface="Comic Sans MS" panose="030F0702030302020204" pitchFamily="66" charset="0"/>
              </a:rPr>
              <a:t>Jacket potatoes with different toppings </a:t>
            </a:r>
            <a:r>
              <a:rPr lang="en-GB" sz="2400" dirty="0">
                <a:solidFill>
                  <a:srgbClr val="222222"/>
                </a:solidFill>
                <a:latin typeface="Comic Sans MS" panose="030F0702030302020204" pitchFamily="66" charset="0"/>
              </a:rPr>
              <a:t/>
            </a:r>
            <a:br>
              <a:rPr lang="en-GB" sz="2400" dirty="0">
                <a:solidFill>
                  <a:srgbClr val="222222"/>
                </a:solidFill>
                <a:latin typeface="Comic Sans MS" panose="030F0702030302020204" pitchFamily="66" charset="0"/>
              </a:rPr>
            </a:br>
            <a:r>
              <a:rPr lang="en-GB" sz="2400" dirty="0">
                <a:solidFill>
                  <a:srgbClr val="222222"/>
                </a:solidFill>
                <a:latin typeface="Comic Sans MS" panose="030F0702030302020204" pitchFamily="66" charset="0"/>
              </a:rPr>
              <a:t>•   </a:t>
            </a:r>
            <a:r>
              <a:rPr lang="en-GB" sz="2400" dirty="0" smtClean="0">
                <a:solidFill>
                  <a:srgbClr val="222222"/>
                </a:solidFill>
                <a:latin typeface="Comic Sans MS" panose="030F0702030302020204" pitchFamily="66" charset="0"/>
              </a:rPr>
              <a:t>Pasta (different sauces available)</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Sausage roll/vegetarian alternative</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BBQ chicken drumsticks and rice </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Chicken nuggets/cod bites/battered vegetables</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Mixed bean chilli </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Salad bar/vegetables (corn, carrots, green beans </a:t>
            </a:r>
            <a:r>
              <a:rPr lang="en-GB" sz="2400" dirty="0" err="1" smtClean="0">
                <a:solidFill>
                  <a:srgbClr val="222222"/>
                </a:solidFill>
                <a:latin typeface="Comic Sans MS" panose="030F0702030302020204" pitchFamily="66" charset="0"/>
              </a:rPr>
              <a:t>etc</a:t>
            </a:r>
            <a:r>
              <a:rPr lang="en-GB" sz="2400" dirty="0" smtClean="0">
                <a:solidFill>
                  <a:srgbClr val="222222"/>
                </a:solidFill>
                <a:latin typeface="Comic Sans MS" panose="030F0702030302020204" pitchFamily="66" charset="0"/>
              </a:rPr>
              <a:t>) </a:t>
            </a:r>
            <a:endParaRPr lang="en-GB" sz="2400" dirty="0">
              <a:solidFill>
                <a:srgbClr val="222222"/>
              </a:solidFill>
              <a:latin typeface="Comic Sans MS" panose="030F0702030302020204" pitchFamily="66" charset="0"/>
            </a:endParaRPr>
          </a:p>
          <a:p>
            <a:pPr marL="342900" indent="-342900">
              <a:buFont typeface="Arial" panose="020B0604020202020204" pitchFamily="34" charset="0"/>
              <a:buChar char="•"/>
            </a:pPr>
            <a:r>
              <a:rPr lang="en-GB" sz="2400" dirty="0">
                <a:solidFill>
                  <a:srgbClr val="222222"/>
                </a:solidFill>
                <a:latin typeface="Comic Sans MS" panose="030F0702030302020204" pitchFamily="66" charset="0"/>
              </a:rPr>
              <a:t>A selection  </a:t>
            </a:r>
            <a:r>
              <a:rPr lang="en-GB" sz="2400" dirty="0" smtClean="0">
                <a:solidFill>
                  <a:srgbClr val="222222"/>
                </a:solidFill>
                <a:latin typeface="Comic Sans MS" panose="030F0702030302020204" pitchFamily="66" charset="0"/>
              </a:rPr>
              <a:t>fresh fruit or yoghurts</a:t>
            </a:r>
          </a:p>
          <a:p>
            <a:pPr marL="342900" indent="-342900">
              <a:buFont typeface="Arial" panose="020B0604020202020204" pitchFamily="34" charset="0"/>
              <a:buChar char="•"/>
            </a:pPr>
            <a:r>
              <a:rPr lang="en-GB" sz="2400" dirty="0" smtClean="0">
                <a:solidFill>
                  <a:srgbClr val="222222"/>
                </a:solidFill>
                <a:latin typeface="Comic Sans MS" panose="030F0702030302020204" pitchFamily="66" charset="0"/>
              </a:rPr>
              <a:t>Squash or water</a:t>
            </a:r>
          </a:p>
          <a:p>
            <a:pPr marL="342900" indent="-342900">
              <a:buFont typeface="Arial" panose="020B0604020202020204" pitchFamily="34" charset="0"/>
              <a:buChar char="•"/>
            </a:pPr>
            <a:endParaRPr lang="en-GB" sz="2400" dirty="0">
              <a:solidFill>
                <a:srgbClr val="222222"/>
              </a:solidFill>
              <a:latin typeface="Comic Sans MS" panose="030F0702030302020204" pitchFamily="66" charset="0"/>
            </a:endParaRPr>
          </a:p>
          <a:p>
            <a:r>
              <a:rPr lang="en-GB" sz="2400" dirty="0">
                <a:solidFill>
                  <a:srgbClr val="222222"/>
                </a:solidFill>
                <a:latin typeface="Comic Sans MS" panose="030F0702030302020204" pitchFamily="66" charset="0"/>
              </a:rPr>
              <a:t>Special </a:t>
            </a:r>
            <a:r>
              <a:rPr lang="en-GB" sz="2400" dirty="0" smtClean="0">
                <a:solidFill>
                  <a:srgbClr val="222222"/>
                </a:solidFill>
                <a:latin typeface="Comic Sans MS" panose="030F0702030302020204" pitchFamily="66" charset="0"/>
              </a:rPr>
              <a:t>dietary requirements such as halal/</a:t>
            </a:r>
          </a:p>
          <a:p>
            <a:r>
              <a:rPr lang="en-GB" sz="2400" dirty="0" smtClean="0">
                <a:solidFill>
                  <a:srgbClr val="222222"/>
                </a:solidFill>
                <a:latin typeface="Comic Sans MS" panose="030F0702030302020204" pitchFamily="66" charset="0"/>
              </a:rPr>
              <a:t>vegetarian/gluten free etc. will be catered </a:t>
            </a:r>
          </a:p>
          <a:p>
            <a:r>
              <a:rPr lang="en-GB" sz="2400" dirty="0" smtClean="0">
                <a:solidFill>
                  <a:srgbClr val="222222"/>
                </a:solidFill>
                <a:latin typeface="Comic Sans MS" panose="030F0702030302020204" pitchFamily="66" charset="0"/>
              </a:rPr>
              <a:t>for. </a:t>
            </a:r>
          </a:p>
          <a:p>
            <a:endParaRPr lang="en-GB" sz="2600" dirty="0">
              <a:solidFill>
                <a:srgbClr val="222222"/>
              </a:solidFill>
              <a:latin typeface="Comic Sans MS" panose="030F0702030302020204" pitchFamily="66"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82" b="13467"/>
          <a:stretch/>
        </p:blipFill>
        <p:spPr>
          <a:xfrm>
            <a:off x="8126004" y="4143400"/>
            <a:ext cx="3835380" cy="246701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440" y="731520"/>
            <a:ext cx="3582508" cy="2675823"/>
          </a:xfrm>
          <a:prstGeom prst="rect">
            <a:avLst/>
          </a:prstGeom>
        </p:spPr>
      </p:pic>
    </p:spTree>
    <p:extLst>
      <p:ext uri="{BB962C8B-B14F-4D97-AF65-F5344CB8AC3E}">
        <p14:creationId xmlns:p14="http://schemas.microsoft.com/office/powerpoint/2010/main" val="3812857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96" y="194121"/>
            <a:ext cx="9769364" cy="6894195"/>
          </a:xfrm>
          <a:prstGeom prst="rect">
            <a:avLst/>
          </a:prstGeom>
        </p:spPr>
        <p:txBody>
          <a:bodyPr wrap="square">
            <a:spAutoFit/>
          </a:bodyPr>
          <a:lstStyle/>
          <a:p>
            <a:r>
              <a:rPr lang="en-GB" sz="2600" b="1" dirty="0" smtClean="0">
                <a:solidFill>
                  <a:srgbClr val="222222"/>
                </a:solidFill>
                <a:latin typeface="Comic Sans MS" panose="030F0702030302020204" pitchFamily="66" charset="0"/>
              </a:rPr>
              <a:t>Dinner options could be:  There will always be a choice of 3 to choose from.</a:t>
            </a:r>
          </a:p>
          <a:p>
            <a:endParaRPr lang="en-GB" sz="2600" dirty="0" smtClean="0">
              <a:solidFill>
                <a:srgbClr val="222222"/>
              </a:solidFill>
              <a:latin typeface="Comic Sans MS" panose="030F0702030302020204" pitchFamily="66" charset="0"/>
            </a:endParaRP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Chicken curry/vegetable curry </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Pizza</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Pasta including macaroni cheese and vegetarian pasta bake </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Burgers/vegetarian burgers</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Fish and chips </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Noodles  </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Wedges/fries/rice</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Salad bar or peas/steamed vegetables</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Cakes- sponge cake, doughnuts, cheesecake or  ice cream</a:t>
            </a:r>
          </a:p>
          <a:p>
            <a:pPr marL="342900" indent="-342900">
              <a:buFont typeface="Arial" panose="020B0604020202020204" pitchFamily="34" charset="0"/>
              <a:buChar char="•"/>
            </a:pPr>
            <a:r>
              <a:rPr lang="en-GB" sz="2600" dirty="0" smtClean="0">
                <a:solidFill>
                  <a:srgbClr val="222222"/>
                </a:solidFill>
                <a:latin typeface="Comic Sans MS" panose="030F0702030302020204" pitchFamily="66" charset="0"/>
              </a:rPr>
              <a:t>Squash or water</a:t>
            </a:r>
          </a:p>
          <a:p>
            <a:r>
              <a:rPr lang="en-GB" sz="2600" dirty="0" smtClean="0">
                <a:solidFill>
                  <a:srgbClr val="222222"/>
                </a:solidFill>
                <a:latin typeface="Comic Sans MS" panose="030F0702030302020204" pitchFamily="66" charset="0"/>
              </a:rPr>
              <a:t>Special dietary requirements such as halal/</a:t>
            </a:r>
          </a:p>
          <a:p>
            <a:r>
              <a:rPr lang="en-GB" sz="2600" dirty="0" smtClean="0">
                <a:solidFill>
                  <a:srgbClr val="222222"/>
                </a:solidFill>
                <a:latin typeface="Comic Sans MS" panose="030F0702030302020204" pitchFamily="66" charset="0"/>
              </a:rPr>
              <a:t>vegetarian/gluten free etc. will be catered </a:t>
            </a:r>
          </a:p>
          <a:p>
            <a:r>
              <a:rPr lang="en-GB" sz="2600" dirty="0" smtClean="0">
                <a:solidFill>
                  <a:srgbClr val="222222"/>
                </a:solidFill>
                <a:latin typeface="Comic Sans MS" panose="030F0702030302020204" pitchFamily="66" charset="0"/>
              </a:rPr>
              <a:t>for. </a:t>
            </a:r>
          </a:p>
          <a:p>
            <a:endParaRPr lang="en-GB" sz="2600" dirty="0">
              <a:solidFill>
                <a:srgbClr val="222222"/>
              </a:solidFill>
              <a:latin typeface="Comic Sans MS" panose="030F0702030302020204" pitchFamily="66" charset="0"/>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971773" y="5042885"/>
            <a:ext cx="2133008" cy="1714049"/>
          </a:xfrm>
          <a:prstGeom prst="rect">
            <a:avLst/>
          </a:prstGeom>
          <a:solidFill>
            <a:scrgbClr r="0" g="0" b="0">
              <a:alpha val="0"/>
            </a:scrgbClr>
          </a:solidFill>
        </p:spPr>
      </p:pic>
    </p:spTree>
    <p:extLst>
      <p:ext uri="{BB962C8B-B14F-4D97-AF65-F5344CB8AC3E}">
        <p14:creationId xmlns:p14="http://schemas.microsoft.com/office/powerpoint/2010/main" val="2243484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461" y="314798"/>
            <a:ext cx="11507861" cy="5213735"/>
          </a:xfrm>
          <a:prstGeom prst="rect">
            <a:avLst/>
          </a:prstGeom>
        </p:spPr>
        <p:txBody>
          <a:bodyPr wrap="square">
            <a:spAutoFit/>
          </a:bodyPr>
          <a:lstStyle/>
          <a:p>
            <a:pPr>
              <a:lnSpc>
                <a:spcPct val="80000"/>
              </a:lnSpc>
              <a:buFontTx/>
              <a:buNone/>
            </a:pPr>
            <a:r>
              <a:rPr lang="en-GB" sz="2600" b="1" dirty="0" smtClean="0">
                <a:latin typeface="Comic Sans MS" panose="030F0702030302020204" pitchFamily="66" charset="0"/>
              </a:rPr>
              <a:t>Key Points from </a:t>
            </a:r>
            <a:r>
              <a:rPr lang="en-GB" sz="2600" b="1" dirty="0">
                <a:latin typeface="Comic Sans MS" panose="030F0702030302020204" pitchFamily="66" charset="0"/>
              </a:rPr>
              <a:t>Kit List</a:t>
            </a:r>
            <a:endParaRPr lang="en-US" sz="2600" b="1" dirty="0">
              <a:latin typeface="Comic Sans MS" panose="030F0702030302020204" pitchFamily="66" charset="0"/>
            </a:endParaRPr>
          </a:p>
          <a:p>
            <a:pPr>
              <a:lnSpc>
                <a:spcPct val="80000"/>
              </a:lnSpc>
            </a:pPr>
            <a:endParaRPr lang="en-US" sz="2600" dirty="0">
              <a:latin typeface="Comic Sans MS" panose="030F0702030302020204" pitchFamily="66" charset="0"/>
            </a:endParaRPr>
          </a:p>
          <a:p>
            <a:pPr marL="342900" indent="-342900">
              <a:lnSpc>
                <a:spcPct val="80000"/>
              </a:lnSpc>
              <a:buFont typeface="Arial" panose="020B0604020202020204" pitchFamily="34" charset="0"/>
              <a:buChar char="•"/>
            </a:pPr>
            <a:r>
              <a:rPr lang="en-US" sz="2600" dirty="0">
                <a:latin typeface="Comic Sans MS" panose="030F0702030302020204" pitchFamily="66" charset="0"/>
              </a:rPr>
              <a:t>t</a:t>
            </a:r>
            <a:r>
              <a:rPr lang="en-US" sz="2600" dirty="0" smtClean="0">
                <a:latin typeface="Comic Sans MS" panose="030F0702030302020204" pitchFamily="66" charset="0"/>
              </a:rPr>
              <a:t>rousers/leggings (it’s important that the children do not wear jeans) </a:t>
            </a:r>
          </a:p>
          <a:p>
            <a:pPr marL="342900" indent="-342900">
              <a:lnSpc>
                <a:spcPct val="80000"/>
              </a:lnSpc>
              <a:buFont typeface="Arial" panose="020B0604020202020204" pitchFamily="34" charset="0"/>
              <a:buChar char="•"/>
            </a:pPr>
            <a:r>
              <a:rPr lang="en-US" sz="2600" dirty="0" smtClean="0">
                <a:latin typeface="Comic Sans MS" panose="030F0702030302020204" pitchFamily="66" charset="0"/>
              </a:rPr>
              <a:t>long sleeved top needed for some activities </a:t>
            </a:r>
          </a:p>
          <a:p>
            <a:pPr marL="342900" indent="-342900">
              <a:lnSpc>
                <a:spcPct val="80000"/>
              </a:lnSpc>
              <a:buFont typeface="Arial" panose="020B0604020202020204" pitchFamily="34" charset="0"/>
              <a:buChar char="•"/>
            </a:pPr>
            <a:r>
              <a:rPr lang="en-US" sz="2600" dirty="0" smtClean="0">
                <a:latin typeface="Comic Sans MS" panose="030F0702030302020204" pitchFamily="66" charset="0"/>
              </a:rPr>
              <a:t>jumper/sweatshirt/fleece </a:t>
            </a:r>
          </a:p>
          <a:p>
            <a:pPr marL="342900" indent="-342900">
              <a:lnSpc>
                <a:spcPct val="80000"/>
              </a:lnSpc>
              <a:buFont typeface="Arial" panose="020B0604020202020204" pitchFamily="34" charset="0"/>
              <a:buChar char="•"/>
            </a:pPr>
            <a:r>
              <a:rPr lang="en-US" sz="2600" dirty="0" smtClean="0">
                <a:latin typeface="Comic Sans MS" panose="030F0702030302020204" pitchFamily="66" charset="0"/>
              </a:rPr>
              <a:t>waterproof jacket/anorak </a:t>
            </a:r>
          </a:p>
          <a:p>
            <a:pPr marL="342900" indent="-342900">
              <a:lnSpc>
                <a:spcPct val="80000"/>
              </a:lnSpc>
              <a:buFont typeface="Arial" panose="020B0604020202020204" pitchFamily="34" charset="0"/>
              <a:buChar char="•"/>
            </a:pPr>
            <a:r>
              <a:rPr lang="en-US" sz="2600" dirty="0" smtClean="0">
                <a:latin typeface="Comic Sans MS" panose="030F0702030302020204" pitchFamily="66" charset="0"/>
              </a:rPr>
              <a:t>waterproof trousers or trousers that can get muddy/wet</a:t>
            </a:r>
          </a:p>
          <a:p>
            <a:pPr marL="342900" indent="-342900">
              <a:lnSpc>
                <a:spcPct val="80000"/>
              </a:lnSpc>
              <a:buFont typeface="Arial" panose="020B0604020202020204" pitchFamily="34" charset="0"/>
              <a:buChar char="•"/>
            </a:pPr>
            <a:r>
              <a:rPr lang="en-US" sz="2600" dirty="0">
                <a:latin typeface="Comic Sans MS" panose="030F0702030302020204" pitchFamily="66" charset="0"/>
              </a:rPr>
              <a:t>s</a:t>
            </a:r>
            <a:r>
              <a:rPr lang="en-US" sz="2600" dirty="0" smtClean="0">
                <a:latin typeface="Comic Sans MS" panose="030F0702030302020204" pitchFamily="66" charset="0"/>
              </a:rPr>
              <a:t>hoes can get very muddy! Children must have 2 pairs of shoes - one of which is to be used in the kayaking/raft building. These will get wet!</a:t>
            </a:r>
          </a:p>
          <a:p>
            <a:pPr marL="342900" indent="-342900">
              <a:lnSpc>
                <a:spcPct val="80000"/>
              </a:lnSpc>
              <a:buFont typeface="Arial" panose="020B0604020202020204" pitchFamily="34" charset="0"/>
              <a:buChar char="•"/>
            </a:pPr>
            <a:r>
              <a:rPr lang="en-US" sz="2600" dirty="0">
                <a:latin typeface="Comic Sans MS" panose="030F0702030302020204" pitchFamily="66" charset="0"/>
              </a:rPr>
              <a:t>a</a:t>
            </a:r>
            <a:r>
              <a:rPr lang="en-US" sz="2600" dirty="0" smtClean="0">
                <a:latin typeface="Comic Sans MS" panose="030F0702030302020204" pitchFamily="66" charset="0"/>
              </a:rPr>
              <a:t>ll items named - including shoes! We have </a:t>
            </a:r>
            <a:r>
              <a:rPr lang="en-US" sz="2600" b="1" dirty="0" smtClean="0">
                <a:latin typeface="Comic Sans MS" panose="030F0702030302020204" pitchFamily="66" charset="0"/>
              </a:rPr>
              <a:t>a lot</a:t>
            </a:r>
            <a:r>
              <a:rPr lang="en-US" sz="2600" dirty="0" smtClean="0">
                <a:latin typeface="Comic Sans MS" panose="030F0702030302020204" pitchFamily="66" charset="0"/>
              </a:rPr>
              <a:t> of lost property every year</a:t>
            </a:r>
          </a:p>
          <a:p>
            <a:pPr marL="342900" indent="-342900">
              <a:lnSpc>
                <a:spcPct val="80000"/>
              </a:lnSpc>
              <a:buFont typeface="Arial" panose="020B0604020202020204" pitchFamily="34" charset="0"/>
              <a:buChar char="•"/>
            </a:pPr>
            <a:r>
              <a:rPr lang="en-US" sz="2600" dirty="0" smtClean="0">
                <a:latin typeface="Comic Sans MS" panose="030F0702030302020204" pitchFamily="66" charset="0"/>
              </a:rPr>
              <a:t>Cameras, watches and </a:t>
            </a:r>
            <a:r>
              <a:rPr lang="en-US" sz="2600" dirty="0" err="1" smtClean="0">
                <a:latin typeface="Comic Sans MS" panose="030F0702030302020204" pitchFamily="66" charset="0"/>
              </a:rPr>
              <a:t>jewellery</a:t>
            </a:r>
            <a:r>
              <a:rPr lang="en-US" sz="2600" dirty="0" smtClean="0">
                <a:latin typeface="Comic Sans MS" panose="030F0702030302020204" pitchFamily="66" charset="0"/>
              </a:rPr>
              <a:t> are brought at your own risk - the school will not be held responsible for loss or breakages. If you would like to take photos, we recommend bringing a disposable camera. </a:t>
            </a:r>
          </a:p>
          <a:p>
            <a:pPr marL="342900" indent="-342900">
              <a:lnSpc>
                <a:spcPct val="80000"/>
              </a:lnSpc>
              <a:buFont typeface="Arial" panose="020B0604020202020204" pitchFamily="34" charset="0"/>
              <a:buChar char="•"/>
            </a:pPr>
            <a:endParaRPr lang="en-US" sz="2600" dirty="0" smtClean="0">
              <a:latin typeface="Comic Sans MS" panose="030F0702030302020204" pitchFamily="66" charset="0"/>
            </a:endParaRPr>
          </a:p>
          <a:p>
            <a:pPr marL="342900" indent="-342900">
              <a:lnSpc>
                <a:spcPct val="80000"/>
              </a:lnSpc>
              <a:buFont typeface="Arial" panose="020B0604020202020204" pitchFamily="34" charset="0"/>
              <a:buChar char="•"/>
            </a:pPr>
            <a:endParaRPr lang="en-US" sz="2600" dirty="0">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1107" y="4807122"/>
            <a:ext cx="2745802" cy="2050878"/>
          </a:xfrm>
          <a:prstGeom prst="rect">
            <a:avLst/>
          </a:prstGeom>
        </p:spPr>
      </p:pic>
      <p:sp>
        <p:nvSpPr>
          <p:cNvPr id="4" name="TextBox 3"/>
          <p:cNvSpPr txBox="1"/>
          <p:nvPr/>
        </p:nvSpPr>
        <p:spPr>
          <a:xfrm>
            <a:off x="7113069" y="5399773"/>
            <a:ext cx="4321744" cy="1077218"/>
          </a:xfrm>
          <a:prstGeom prst="rect">
            <a:avLst/>
          </a:prstGeom>
          <a:noFill/>
        </p:spPr>
        <p:txBody>
          <a:bodyPr wrap="square" rtlCol="0">
            <a:spAutoFit/>
          </a:bodyPr>
          <a:lstStyle/>
          <a:p>
            <a:r>
              <a:rPr lang="en-GB" sz="3200" dirty="0" smtClean="0">
                <a:solidFill>
                  <a:srgbClr val="FF0000"/>
                </a:solidFill>
              </a:rPr>
              <a:t>As you can see!  Extremely muddy shoes!</a:t>
            </a:r>
            <a:endParaRPr lang="en-GB" sz="3200" dirty="0">
              <a:solidFill>
                <a:srgbClr val="FF0000"/>
              </a:solidFill>
            </a:endParaRPr>
          </a:p>
        </p:txBody>
      </p:sp>
    </p:spTree>
    <p:extLst>
      <p:ext uri="{BB962C8B-B14F-4D97-AF65-F5344CB8AC3E}">
        <p14:creationId xmlns:p14="http://schemas.microsoft.com/office/powerpoint/2010/main" val="1721851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endParaRPr lang="en-GB" dirty="0"/>
          </a:p>
        </p:txBody>
      </p:sp>
      <p:sp>
        <p:nvSpPr>
          <p:cNvPr id="3" name="Content Placeholder 2"/>
          <p:cNvSpPr>
            <a:spLocks noGrp="1"/>
          </p:cNvSpPr>
          <p:nvPr>
            <p:ph idx="1"/>
          </p:nvPr>
        </p:nvSpPr>
        <p:spPr>
          <a:xfrm>
            <a:off x="202473" y="195527"/>
            <a:ext cx="11327676" cy="6283650"/>
          </a:xfrm>
          <a:solidFill>
            <a:schemeClr val="accent4">
              <a:lumMod val="40000"/>
              <a:lumOff val="60000"/>
            </a:schemeClr>
          </a:solidFill>
        </p:spPr>
        <p:txBody>
          <a:bodyPr>
            <a:normAutofit/>
          </a:bodyPr>
          <a:lstStyle/>
          <a:p>
            <a:pPr marL="0" indent="0">
              <a:lnSpc>
                <a:spcPct val="80000"/>
              </a:lnSpc>
              <a:buNone/>
            </a:pPr>
            <a:r>
              <a:rPr lang="en-US" b="1" dirty="0" smtClean="0">
                <a:latin typeface="Comic Sans MS" panose="030F0702030302020204" pitchFamily="66" charset="0"/>
              </a:rPr>
              <a:t>Toiletries</a:t>
            </a:r>
            <a:endParaRPr lang="en-US" dirty="0">
              <a:latin typeface="Comic Sans MS" panose="030F0702030302020204" pitchFamily="66" charset="0"/>
            </a:endParaRPr>
          </a:p>
          <a:p>
            <a:pPr>
              <a:lnSpc>
                <a:spcPct val="80000"/>
              </a:lnSpc>
            </a:pPr>
            <a:r>
              <a:rPr lang="en-US" dirty="0" smtClean="0">
                <a:latin typeface="Comic Sans MS" panose="030F0702030302020204" pitchFamily="66" charset="0"/>
              </a:rPr>
              <a:t>Toothbrush and toothpaste </a:t>
            </a:r>
            <a:endParaRPr lang="en-US" dirty="0">
              <a:latin typeface="Comic Sans MS" panose="030F0702030302020204" pitchFamily="66" charset="0"/>
            </a:endParaRPr>
          </a:p>
          <a:p>
            <a:pPr>
              <a:lnSpc>
                <a:spcPct val="80000"/>
              </a:lnSpc>
            </a:pPr>
            <a:r>
              <a:rPr lang="en-US" dirty="0" smtClean="0">
                <a:latin typeface="Comic Sans MS" panose="030F0702030302020204" pitchFamily="66" charset="0"/>
              </a:rPr>
              <a:t>Soap /shower </a:t>
            </a:r>
            <a:r>
              <a:rPr lang="en-US" dirty="0">
                <a:latin typeface="Comic Sans MS" panose="030F0702030302020204" pitchFamily="66" charset="0"/>
              </a:rPr>
              <a:t>gel </a:t>
            </a:r>
          </a:p>
          <a:p>
            <a:pPr>
              <a:lnSpc>
                <a:spcPct val="80000"/>
              </a:lnSpc>
            </a:pPr>
            <a:r>
              <a:rPr lang="en-US" dirty="0">
                <a:latin typeface="Comic Sans MS" panose="030F0702030302020204" pitchFamily="66" charset="0"/>
              </a:rPr>
              <a:t>Hair products, i.e. shampoo/conditioner </a:t>
            </a:r>
          </a:p>
          <a:p>
            <a:pPr>
              <a:lnSpc>
                <a:spcPct val="80000"/>
              </a:lnSpc>
            </a:pPr>
            <a:r>
              <a:rPr lang="en-US" dirty="0">
                <a:latin typeface="Comic Sans MS" panose="030F0702030302020204" pitchFamily="66" charset="0"/>
              </a:rPr>
              <a:t>Hair ties </a:t>
            </a:r>
            <a:r>
              <a:rPr lang="en-US" dirty="0" smtClean="0">
                <a:latin typeface="Comic Sans MS" panose="030F0702030302020204" pitchFamily="66" charset="0"/>
              </a:rPr>
              <a:t>and brush – long hair must be tied back for some activities </a:t>
            </a:r>
            <a:endParaRPr lang="en-US" dirty="0">
              <a:latin typeface="Comic Sans MS" panose="030F0702030302020204" pitchFamily="66" charset="0"/>
            </a:endParaRPr>
          </a:p>
          <a:p>
            <a:pPr>
              <a:lnSpc>
                <a:spcPct val="80000"/>
              </a:lnSpc>
            </a:pPr>
            <a:r>
              <a:rPr lang="en-US" dirty="0">
                <a:latin typeface="Comic Sans MS" panose="030F0702030302020204" pitchFamily="66" charset="0"/>
              </a:rPr>
              <a:t>Wash bag </a:t>
            </a:r>
          </a:p>
          <a:p>
            <a:pPr>
              <a:lnSpc>
                <a:spcPct val="80000"/>
              </a:lnSpc>
            </a:pPr>
            <a:r>
              <a:rPr lang="en-US" dirty="0">
                <a:latin typeface="Comic Sans MS" panose="030F0702030302020204" pitchFamily="66" charset="0"/>
              </a:rPr>
              <a:t>Sun cream </a:t>
            </a:r>
            <a:endParaRPr lang="en-US" dirty="0" smtClean="0">
              <a:latin typeface="Comic Sans MS" panose="030F0702030302020204" pitchFamily="66" charset="0"/>
            </a:endParaRPr>
          </a:p>
          <a:p>
            <a:pPr>
              <a:lnSpc>
                <a:spcPct val="80000"/>
              </a:lnSpc>
            </a:pPr>
            <a:endParaRPr lang="en-US" dirty="0">
              <a:latin typeface="Comic Sans MS" panose="030F0702030302020204" pitchFamily="66" charset="0"/>
            </a:endParaRPr>
          </a:p>
          <a:p>
            <a:pPr>
              <a:lnSpc>
                <a:spcPct val="80000"/>
              </a:lnSpc>
            </a:pPr>
            <a:r>
              <a:rPr lang="en-US" dirty="0" smtClean="0">
                <a:solidFill>
                  <a:srgbClr val="FF0000"/>
                </a:solidFill>
                <a:latin typeface="Comic Sans MS" panose="030F0702030302020204" pitchFamily="66" charset="0"/>
              </a:rPr>
              <a:t>Medication - named and given to group leader on arrival into school</a:t>
            </a:r>
          </a:p>
          <a:p>
            <a:pPr>
              <a:lnSpc>
                <a:spcPct val="80000"/>
              </a:lnSpc>
            </a:pPr>
            <a:endParaRPr lang="en-US" dirty="0" smtClean="0">
              <a:solidFill>
                <a:srgbClr val="FF0000"/>
              </a:solidFill>
              <a:latin typeface="Comic Sans MS" panose="030F0702030302020204" pitchFamily="66" charset="0"/>
            </a:endParaRPr>
          </a:p>
          <a:p>
            <a:pPr>
              <a:lnSpc>
                <a:spcPct val="80000"/>
              </a:lnSpc>
            </a:pPr>
            <a:r>
              <a:rPr lang="en-US" dirty="0" smtClean="0">
                <a:solidFill>
                  <a:srgbClr val="FF0000"/>
                </a:solidFill>
                <a:latin typeface="Comic Sans MS" panose="030F0702030302020204" pitchFamily="66" charset="0"/>
              </a:rPr>
              <a:t>For some activities, a helmet must be worn so hair must be tied back appropriately.</a:t>
            </a:r>
            <a:endParaRPr lang="en-US" dirty="0">
              <a:solidFill>
                <a:srgbClr val="FF0000"/>
              </a:solidFill>
              <a:latin typeface="Comic Sans MS" panose="030F0702030302020204" pitchFamily="66" charset="0"/>
            </a:endParaRPr>
          </a:p>
          <a:p>
            <a:pPr marL="0" indent="0">
              <a:buNone/>
            </a:pPr>
            <a:endParaRPr lang="en-GB" dirty="0"/>
          </a:p>
        </p:txBody>
      </p:sp>
      <p:pic>
        <p:nvPicPr>
          <p:cNvPr id="9" name="Picture 8"/>
          <p:cNvPicPr>
            <a:picLocks noChangeAspect="1"/>
          </p:cNvPicPr>
          <p:nvPr/>
        </p:nvPicPr>
        <p:blipFill>
          <a:blip r:embed="rId2"/>
          <a:stretch>
            <a:fillRect/>
          </a:stretch>
        </p:blipFill>
        <p:spPr>
          <a:xfrm>
            <a:off x="9387025" y="121921"/>
            <a:ext cx="1828800" cy="1828800"/>
          </a:xfrm>
          <a:prstGeom prst="rect">
            <a:avLst/>
          </a:prstGeom>
        </p:spPr>
      </p:pic>
    </p:spTree>
    <p:extLst>
      <p:ext uri="{BB962C8B-B14F-4D97-AF65-F5344CB8AC3E}">
        <p14:creationId xmlns:p14="http://schemas.microsoft.com/office/powerpoint/2010/main" val="2671661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571500"/>
            <a:ext cx="8229600" cy="1143000"/>
          </a:xfrm>
        </p:spPr>
        <p:txBody>
          <a:bodyPr>
            <a:normAutofit fontScale="90000"/>
          </a:bodyPr>
          <a:lstStyle/>
          <a:p>
            <a:r>
              <a:rPr lang="en-GB" dirty="0" smtClean="0"/>
              <a:t/>
            </a:r>
            <a:br>
              <a:rPr lang="en-GB" dirty="0" smtClean="0"/>
            </a:br>
            <a:endParaRPr lang="en-GB" dirty="0"/>
          </a:p>
        </p:txBody>
      </p:sp>
      <p:sp>
        <p:nvSpPr>
          <p:cNvPr id="3" name="Content Placeholder 2"/>
          <p:cNvSpPr>
            <a:spLocks noGrp="1"/>
          </p:cNvSpPr>
          <p:nvPr>
            <p:ph idx="1"/>
          </p:nvPr>
        </p:nvSpPr>
        <p:spPr>
          <a:xfrm>
            <a:off x="654675" y="288166"/>
            <a:ext cx="10561965" cy="5554663"/>
          </a:xfrm>
        </p:spPr>
        <p:txBody>
          <a:bodyPr>
            <a:normAutofit lnSpcReduction="10000"/>
          </a:bodyPr>
          <a:lstStyle/>
          <a:p>
            <a:pPr marL="0" indent="0">
              <a:lnSpc>
                <a:spcPct val="80000"/>
              </a:lnSpc>
              <a:buNone/>
            </a:pPr>
            <a:r>
              <a:rPr lang="en-US" b="1" dirty="0">
                <a:latin typeface="Comic Sans MS" panose="030F0702030302020204" pitchFamily="66" charset="0"/>
              </a:rPr>
              <a:t>Other</a:t>
            </a:r>
          </a:p>
          <a:p>
            <a:pPr marL="0" indent="0">
              <a:lnSpc>
                <a:spcPct val="80000"/>
              </a:lnSpc>
              <a:buNone/>
            </a:pPr>
            <a:endParaRPr lang="en-US" dirty="0">
              <a:latin typeface="Comic Sans MS" panose="030F0702030302020204" pitchFamily="66" charset="0"/>
            </a:endParaRPr>
          </a:p>
          <a:p>
            <a:pPr>
              <a:lnSpc>
                <a:spcPct val="80000"/>
              </a:lnSpc>
            </a:pPr>
            <a:r>
              <a:rPr lang="en-US" dirty="0">
                <a:latin typeface="Comic Sans MS" panose="030F0702030302020204" pitchFamily="66" charset="0"/>
              </a:rPr>
              <a:t>Water bottle </a:t>
            </a:r>
            <a:r>
              <a:rPr lang="en-US" dirty="0" smtClean="0">
                <a:latin typeface="Comic Sans MS" panose="030F0702030302020204" pitchFamily="66" charset="0"/>
              </a:rPr>
              <a:t>(a must)</a:t>
            </a:r>
          </a:p>
          <a:p>
            <a:pPr>
              <a:lnSpc>
                <a:spcPct val="80000"/>
              </a:lnSpc>
            </a:pPr>
            <a:r>
              <a:rPr lang="en-US" dirty="0" smtClean="0">
                <a:latin typeface="Comic Sans MS" panose="030F0702030302020204" pitchFamily="66" charset="0"/>
              </a:rPr>
              <a:t>Snacks - be mindful of nut allergies </a:t>
            </a:r>
            <a:endParaRPr lang="en-US" dirty="0">
              <a:latin typeface="Comic Sans MS" panose="030F0702030302020204" pitchFamily="66" charset="0"/>
            </a:endParaRPr>
          </a:p>
          <a:p>
            <a:pPr>
              <a:lnSpc>
                <a:spcPct val="80000"/>
              </a:lnSpc>
            </a:pPr>
            <a:r>
              <a:rPr lang="en-US" dirty="0">
                <a:latin typeface="Comic Sans MS" panose="030F0702030302020204" pitchFamily="66" charset="0"/>
              </a:rPr>
              <a:t>Sunglasses </a:t>
            </a:r>
          </a:p>
          <a:p>
            <a:pPr>
              <a:lnSpc>
                <a:spcPct val="80000"/>
              </a:lnSpc>
            </a:pPr>
            <a:r>
              <a:rPr lang="en-US" dirty="0">
                <a:latin typeface="Comic Sans MS" panose="030F0702030302020204" pitchFamily="66" charset="0"/>
              </a:rPr>
              <a:t>Book to read </a:t>
            </a:r>
          </a:p>
          <a:p>
            <a:pPr>
              <a:lnSpc>
                <a:spcPct val="80000"/>
              </a:lnSpc>
            </a:pPr>
            <a:r>
              <a:rPr lang="en-US" dirty="0" smtClean="0">
                <a:latin typeface="Comic Sans MS" panose="030F0702030302020204" pitchFamily="66" charset="0"/>
              </a:rPr>
              <a:t>Towel - for shower </a:t>
            </a:r>
            <a:endParaRPr lang="en-US" dirty="0">
              <a:latin typeface="Comic Sans MS" panose="030F0702030302020204" pitchFamily="66" charset="0"/>
            </a:endParaRPr>
          </a:p>
          <a:p>
            <a:pPr>
              <a:lnSpc>
                <a:spcPct val="80000"/>
              </a:lnSpc>
            </a:pPr>
            <a:r>
              <a:rPr lang="en-US" dirty="0" smtClean="0">
                <a:latin typeface="Comic Sans MS" panose="030F0702030302020204" pitchFamily="66" charset="0"/>
              </a:rPr>
              <a:t>Hat/cap </a:t>
            </a:r>
          </a:p>
          <a:p>
            <a:pPr>
              <a:lnSpc>
                <a:spcPct val="80000"/>
              </a:lnSpc>
            </a:pPr>
            <a:r>
              <a:rPr lang="en-US" dirty="0" smtClean="0">
                <a:latin typeface="Comic Sans MS" panose="030F0702030302020204" pitchFamily="66" charset="0"/>
              </a:rPr>
              <a:t>Swim </a:t>
            </a:r>
            <a:r>
              <a:rPr lang="en-US" dirty="0">
                <a:latin typeface="Comic Sans MS" panose="030F0702030302020204" pitchFamily="66" charset="0"/>
              </a:rPr>
              <a:t>kit, extra </a:t>
            </a:r>
            <a:r>
              <a:rPr lang="en-US" dirty="0" smtClean="0">
                <a:latin typeface="Comic Sans MS" panose="030F0702030302020204" pitchFamily="66" charset="0"/>
              </a:rPr>
              <a:t>towel for water activities </a:t>
            </a:r>
          </a:p>
          <a:p>
            <a:pPr>
              <a:lnSpc>
                <a:spcPct val="80000"/>
              </a:lnSpc>
            </a:pPr>
            <a:r>
              <a:rPr lang="en-US" dirty="0" smtClean="0">
                <a:latin typeface="Comic Sans MS" panose="030F0702030302020204" pitchFamily="66" charset="0"/>
              </a:rPr>
              <a:t>Bag/bin liner for wet/muddy clothes to be put into </a:t>
            </a:r>
          </a:p>
          <a:p>
            <a:pPr>
              <a:lnSpc>
                <a:spcPct val="80000"/>
              </a:lnSpc>
            </a:pPr>
            <a:r>
              <a:rPr lang="en-US" dirty="0" smtClean="0">
                <a:latin typeface="Comic Sans MS" panose="030F0702030302020204" pitchFamily="66" charset="0"/>
              </a:rPr>
              <a:t>Spending money (can only be spent in the shop) </a:t>
            </a:r>
            <a:r>
              <a:rPr lang="en-US" dirty="0" smtClean="0">
                <a:solidFill>
                  <a:srgbClr val="FF0000"/>
                </a:solidFill>
                <a:latin typeface="Comic Sans MS" panose="030F0702030302020204" pitchFamily="66" charset="0"/>
              </a:rPr>
              <a:t>no more than £10</a:t>
            </a:r>
            <a:r>
              <a:rPr lang="en-US" dirty="0" smtClean="0">
                <a:latin typeface="Comic Sans MS" panose="030F0702030302020204" pitchFamily="66" charset="0"/>
              </a:rPr>
              <a:t> in a named purse. This can be given to the group leader on arrival to school to look after. </a:t>
            </a:r>
            <a:endParaRPr lang="en-US" dirty="0">
              <a:latin typeface="Comic Sans MS" panose="030F0702030302020204" pitchFamily="66" charset="0"/>
            </a:endParaRPr>
          </a:p>
          <a:p>
            <a:endParaRPr lang="en-GB" dirty="0"/>
          </a:p>
        </p:txBody>
      </p:sp>
      <p:pic>
        <p:nvPicPr>
          <p:cNvPr id="4" name="Picture 3"/>
          <p:cNvPicPr>
            <a:picLocks noChangeAspect="1"/>
          </p:cNvPicPr>
          <p:nvPr/>
        </p:nvPicPr>
        <p:blipFill>
          <a:blip r:embed="rId2"/>
          <a:stretch>
            <a:fillRect/>
          </a:stretch>
        </p:blipFill>
        <p:spPr>
          <a:xfrm>
            <a:off x="9096522" y="2283239"/>
            <a:ext cx="2466975" cy="1847850"/>
          </a:xfrm>
          <a:prstGeom prst="rect">
            <a:avLst/>
          </a:prstGeom>
        </p:spPr>
      </p:pic>
      <p:pic>
        <p:nvPicPr>
          <p:cNvPr id="5" name="Picture 4"/>
          <p:cNvPicPr>
            <a:picLocks noChangeAspect="1"/>
          </p:cNvPicPr>
          <p:nvPr/>
        </p:nvPicPr>
        <p:blipFill>
          <a:blip r:embed="rId3"/>
          <a:stretch>
            <a:fillRect/>
          </a:stretch>
        </p:blipFill>
        <p:spPr>
          <a:xfrm>
            <a:off x="10712120" y="423448"/>
            <a:ext cx="1146284" cy="2046935"/>
          </a:xfrm>
          <a:prstGeom prst="rect">
            <a:avLst/>
          </a:prstGeom>
        </p:spPr>
      </p:pic>
      <p:pic>
        <p:nvPicPr>
          <p:cNvPr id="6" name="Picture 5"/>
          <p:cNvPicPr>
            <a:picLocks noChangeAspect="1"/>
          </p:cNvPicPr>
          <p:nvPr/>
        </p:nvPicPr>
        <p:blipFill>
          <a:blip r:embed="rId4"/>
          <a:stretch>
            <a:fillRect/>
          </a:stretch>
        </p:blipFill>
        <p:spPr>
          <a:xfrm>
            <a:off x="7303761" y="423448"/>
            <a:ext cx="2143125" cy="2143125"/>
          </a:xfrm>
          <a:prstGeom prst="rect">
            <a:avLst/>
          </a:prstGeom>
        </p:spPr>
      </p:pic>
    </p:spTree>
    <p:extLst>
      <p:ext uri="{BB962C8B-B14F-4D97-AF65-F5344CB8AC3E}">
        <p14:creationId xmlns:p14="http://schemas.microsoft.com/office/powerpoint/2010/main" val="3576581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461" y="314798"/>
            <a:ext cx="11507861" cy="6297108"/>
          </a:xfrm>
          <a:prstGeom prst="rect">
            <a:avLst/>
          </a:prstGeom>
        </p:spPr>
        <p:txBody>
          <a:bodyPr wrap="square">
            <a:spAutoFit/>
          </a:bodyPr>
          <a:lstStyle/>
          <a:p>
            <a:pPr>
              <a:lnSpc>
                <a:spcPct val="80000"/>
              </a:lnSpc>
              <a:buFontTx/>
              <a:buNone/>
            </a:pPr>
            <a:r>
              <a:rPr lang="en-GB" sz="2600" b="1" dirty="0" smtClean="0">
                <a:latin typeface="Comic Sans MS" panose="030F0702030302020204" pitchFamily="66" charset="0"/>
              </a:rPr>
              <a:t>Key Points from </a:t>
            </a:r>
            <a:r>
              <a:rPr lang="en-GB" sz="2600" b="1" dirty="0">
                <a:latin typeface="Comic Sans MS" panose="030F0702030302020204" pitchFamily="66" charset="0"/>
              </a:rPr>
              <a:t>Kit List</a:t>
            </a:r>
            <a:endParaRPr lang="en-US" sz="2600" b="1" dirty="0">
              <a:latin typeface="Comic Sans MS" panose="030F0702030302020204" pitchFamily="66" charset="0"/>
            </a:endParaRPr>
          </a:p>
          <a:p>
            <a:pPr>
              <a:lnSpc>
                <a:spcPct val="80000"/>
              </a:lnSpc>
            </a:pPr>
            <a:endParaRPr lang="en-US" sz="3200" b="1" dirty="0">
              <a:latin typeface="Comic Sans MS" panose="030F0702030302020204" pitchFamily="66" charset="0"/>
            </a:endParaRPr>
          </a:p>
          <a:p>
            <a:pPr>
              <a:lnSpc>
                <a:spcPct val="80000"/>
              </a:lnSpc>
            </a:pPr>
            <a:r>
              <a:rPr lang="en-US" sz="3200" b="1" dirty="0" smtClean="0">
                <a:latin typeface="Comic Sans MS" panose="030F0702030302020204" pitchFamily="66" charset="0"/>
              </a:rPr>
              <a:t>Children </a:t>
            </a:r>
            <a:r>
              <a:rPr lang="en-US" sz="3200" b="1" u="sng" dirty="0" smtClean="0">
                <a:solidFill>
                  <a:srgbClr val="FF0000"/>
                </a:solidFill>
                <a:latin typeface="Comic Sans MS" panose="030F0702030302020204" pitchFamily="66" charset="0"/>
              </a:rPr>
              <a:t>are not permitted </a:t>
            </a:r>
            <a:r>
              <a:rPr lang="en-US" sz="3200" b="1" dirty="0" smtClean="0">
                <a:latin typeface="Comic Sans MS" panose="030F0702030302020204" pitchFamily="66" charset="0"/>
              </a:rPr>
              <a:t>to bring the following items: </a:t>
            </a:r>
            <a:endParaRPr lang="en-US" sz="3200" b="1" dirty="0">
              <a:latin typeface="Comic Sans MS" panose="030F0702030302020204" pitchFamily="66" charset="0"/>
            </a:endParaRPr>
          </a:p>
          <a:p>
            <a:pPr>
              <a:lnSpc>
                <a:spcPct val="80000"/>
              </a:lnSpc>
            </a:pPr>
            <a:endParaRPr lang="en-US" sz="3200" dirty="0">
              <a:latin typeface="Comic Sans MS" panose="030F0702030302020204" pitchFamily="66" charset="0"/>
            </a:endParaRPr>
          </a:p>
          <a:p>
            <a:pPr marL="342900" indent="-342900">
              <a:lnSpc>
                <a:spcPct val="80000"/>
              </a:lnSpc>
              <a:buFont typeface="Arial" panose="020B0604020202020204" pitchFamily="34" charset="0"/>
              <a:buChar char="•"/>
            </a:pPr>
            <a:r>
              <a:rPr lang="en-US" sz="3200" dirty="0" smtClean="0">
                <a:latin typeface="Comic Sans MS" panose="030F0702030302020204" pitchFamily="66" charset="0"/>
              </a:rPr>
              <a:t>Straighteners/tongs or other heated hair appliances. </a:t>
            </a:r>
            <a:r>
              <a:rPr lang="en-US" sz="3200" dirty="0" smtClean="0">
                <a:solidFill>
                  <a:srgbClr val="FF0000"/>
                </a:solidFill>
                <a:latin typeface="Comic Sans MS" panose="030F0702030302020204" pitchFamily="66" charset="0"/>
              </a:rPr>
              <a:t>Hairdryers are not provided and can be brought if needed</a:t>
            </a:r>
          </a:p>
          <a:p>
            <a:pPr marL="342900" indent="-342900">
              <a:lnSpc>
                <a:spcPct val="80000"/>
              </a:lnSpc>
              <a:buFont typeface="Arial" panose="020B0604020202020204" pitchFamily="34" charset="0"/>
              <a:buChar char="•"/>
            </a:pPr>
            <a:r>
              <a:rPr lang="en-US" sz="3200" dirty="0" smtClean="0">
                <a:latin typeface="Comic Sans MS" panose="030F0702030302020204" pitchFamily="66" charset="0"/>
              </a:rPr>
              <a:t>Smart watches including </a:t>
            </a:r>
            <a:r>
              <a:rPr lang="en-US" sz="3200" dirty="0" err="1" smtClean="0">
                <a:latin typeface="Comic Sans MS" panose="030F0702030302020204" pitchFamily="66" charset="0"/>
              </a:rPr>
              <a:t>fitbits</a:t>
            </a:r>
            <a:r>
              <a:rPr lang="en-US" sz="3200" dirty="0" smtClean="0">
                <a:latin typeface="Comic Sans MS" panose="030F0702030302020204" pitchFamily="66" charset="0"/>
              </a:rPr>
              <a:t> - these can get damaged when wet and muddy and adults cannot hold onto these items during activities</a:t>
            </a:r>
          </a:p>
          <a:p>
            <a:pPr marL="342900" indent="-342900">
              <a:lnSpc>
                <a:spcPct val="80000"/>
              </a:lnSpc>
              <a:buFont typeface="Arial" panose="020B0604020202020204" pitchFamily="34" charset="0"/>
              <a:buChar char="•"/>
            </a:pPr>
            <a:r>
              <a:rPr lang="en-US" sz="3200" dirty="0" smtClean="0">
                <a:latin typeface="Comic Sans MS" panose="030F0702030302020204" pitchFamily="66" charset="0"/>
              </a:rPr>
              <a:t>More than £10 - children will have 1 opportunity to visit the shop </a:t>
            </a:r>
          </a:p>
          <a:p>
            <a:pPr marL="342900" indent="-342900">
              <a:lnSpc>
                <a:spcPct val="80000"/>
              </a:lnSpc>
              <a:buFont typeface="Arial" panose="020B0604020202020204" pitchFamily="34" charset="0"/>
              <a:buChar char="•"/>
            </a:pPr>
            <a:r>
              <a:rPr lang="en-US" sz="3200" dirty="0" smtClean="0">
                <a:latin typeface="Comic Sans MS" panose="030F0702030302020204" pitchFamily="66" charset="0"/>
              </a:rPr>
              <a:t>Mobile phones/ any internet access devices </a:t>
            </a:r>
          </a:p>
          <a:p>
            <a:pPr marL="342900" indent="-342900">
              <a:lnSpc>
                <a:spcPct val="80000"/>
              </a:lnSpc>
              <a:buFont typeface="Arial" panose="020B0604020202020204" pitchFamily="34" charset="0"/>
              <a:buChar char="•"/>
            </a:pPr>
            <a:r>
              <a:rPr lang="en-US" sz="3200" dirty="0" smtClean="0">
                <a:latin typeface="Comic Sans MS" panose="030F0702030302020204" pitchFamily="66" charset="0"/>
              </a:rPr>
              <a:t>Electronic hand held gaming devices – a book is a good alternative! </a:t>
            </a:r>
          </a:p>
          <a:p>
            <a:pPr marL="342900" indent="-342900">
              <a:lnSpc>
                <a:spcPct val="80000"/>
              </a:lnSpc>
              <a:buFont typeface="Arial" panose="020B0604020202020204" pitchFamily="34" charset="0"/>
              <a:buChar char="•"/>
            </a:pPr>
            <a:endParaRPr lang="en-US" sz="2600" dirty="0">
              <a:latin typeface="Comic Sans MS" panose="030F0702030302020204" pitchFamily="66" charset="0"/>
            </a:endParaRPr>
          </a:p>
        </p:txBody>
      </p:sp>
    </p:spTree>
    <p:extLst>
      <p:ext uri="{BB962C8B-B14F-4D97-AF65-F5344CB8AC3E}">
        <p14:creationId xmlns:p14="http://schemas.microsoft.com/office/powerpoint/2010/main" val="2957202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3"/>
            <a:ext cx="10515600" cy="1586185"/>
          </a:xfrm>
        </p:spPr>
        <p:txBody>
          <a:bodyPr/>
          <a:lstStyle/>
          <a:p>
            <a:r>
              <a:rPr lang="en-GB" dirty="0" smtClean="0">
                <a:latin typeface="Comic Sans MS" panose="030F0702030302020204" pitchFamily="66" charset="0"/>
              </a:rPr>
              <a:t>Before the residential trip </a:t>
            </a:r>
            <a:endParaRPr lang="en-GB" dirty="0">
              <a:latin typeface="Comic Sans MS" panose="030F0702030302020204" pitchFamily="66" charset="0"/>
            </a:endParaRPr>
          </a:p>
        </p:txBody>
      </p:sp>
      <p:sp>
        <p:nvSpPr>
          <p:cNvPr id="5" name="Content Placeholder 4"/>
          <p:cNvSpPr>
            <a:spLocks noGrp="1"/>
          </p:cNvSpPr>
          <p:nvPr>
            <p:ph idx="1"/>
          </p:nvPr>
        </p:nvSpPr>
        <p:spPr>
          <a:xfrm>
            <a:off x="838200" y="1515291"/>
            <a:ext cx="10515600" cy="4990012"/>
          </a:xfrm>
        </p:spPr>
        <p:txBody>
          <a:bodyPr>
            <a:normAutofit lnSpcReduction="10000"/>
          </a:bodyPr>
          <a:lstStyle/>
          <a:p>
            <a:r>
              <a:rPr lang="en-GB" dirty="0" smtClean="0">
                <a:latin typeface="Comic Sans MS" panose="030F0702030302020204" pitchFamily="66" charset="0"/>
              </a:rPr>
              <a:t>Timetable/rooming - </a:t>
            </a:r>
            <a:r>
              <a:rPr lang="en-GB" dirty="0">
                <a:latin typeface="Comic Sans MS" panose="030F0702030302020204" pitchFamily="66" charset="0"/>
              </a:rPr>
              <a:t>t</a:t>
            </a:r>
            <a:r>
              <a:rPr lang="en-GB" dirty="0" smtClean="0">
                <a:latin typeface="Comic Sans MS" panose="030F0702030302020204" pitchFamily="66" charset="0"/>
              </a:rPr>
              <a:t>his will be sent to us by JCA in the days leading up to the trip. </a:t>
            </a:r>
          </a:p>
          <a:p>
            <a:r>
              <a:rPr lang="en-GB" dirty="0" smtClean="0">
                <a:latin typeface="Comic Sans MS" panose="030F0702030302020204" pitchFamily="66" charset="0"/>
              </a:rPr>
              <a:t>Copies of the timetable will be posted in each room so children are aware of their activities and the timings. </a:t>
            </a:r>
          </a:p>
          <a:p>
            <a:r>
              <a:rPr lang="en-GB" dirty="0" smtClean="0">
                <a:latin typeface="Comic Sans MS" panose="030F0702030302020204" pitchFamily="66" charset="0"/>
              </a:rPr>
              <a:t>Rooms – tend to be between 6-12 but this differs between different accommodation blocks. All rooms have a shower and toilet. </a:t>
            </a:r>
          </a:p>
          <a:p>
            <a:r>
              <a:rPr lang="en-GB" dirty="0" smtClean="0">
                <a:latin typeface="Comic Sans MS" panose="030F0702030302020204" pitchFamily="66" charset="0"/>
              </a:rPr>
              <a:t>Groups – Children will find out their group closer to venture week. All children are guaranteed to be with someone from their choice list. A member of staff will be allocated to each group as a group leader.  All Y6 teachers are attending Residential so children will have someone familiar they can speak to. </a:t>
            </a: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384680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Arrival to school – Monday 14</a:t>
            </a:r>
            <a:r>
              <a:rPr lang="en-GB" baseline="30000" dirty="0" smtClean="0">
                <a:latin typeface="Comic Sans MS" panose="030F0702030302020204" pitchFamily="66" charset="0"/>
              </a:rPr>
              <a:t>th</a:t>
            </a:r>
            <a:r>
              <a:rPr lang="en-GB" dirty="0" smtClean="0">
                <a:latin typeface="Comic Sans MS" panose="030F0702030302020204" pitchFamily="66" charset="0"/>
              </a:rPr>
              <a:t> July </a:t>
            </a:r>
            <a:endParaRPr lang="en-GB" dirty="0">
              <a:latin typeface="Comic Sans MS" panose="030F0702030302020204" pitchFamily="66" charset="0"/>
            </a:endParaRPr>
          </a:p>
        </p:txBody>
      </p:sp>
      <p:sp>
        <p:nvSpPr>
          <p:cNvPr id="5" name="Content Placeholder 4"/>
          <p:cNvSpPr>
            <a:spLocks noGrp="1"/>
          </p:cNvSpPr>
          <p:nvPr>
            <p:ph idx="1"/>
          </p:nvPr>
        </p:nvSpPr>
        <p:spPr>
          <a:xfrm>
            <a:off x="838200" y="1515291"/>
            <a:ext cx="10515600" cy="4661672"/>
          </a:xfrm>
        </p:spPr>
        <p:txBody>
          <a:bodyPr>
            <a:normAutofit fontScale="85000" lnSpcReduction="10000"/>
          </a:bodyPr>
          <a:lstStyle/>
          <a:p>
            <a:r>
              <a:rPr lang="en-GB" dirty="0" smtClean="0">
                <a:latin typeface="Comic Sans MS" panose="030F0702030302020204" pitchFamily="66" charset="0"/>
              </a:rPr>
              <a:t>Arrive at the normal time.  Please come into school via the green gates and adults will be around to direct.</a:t>
            </a:r>
          </a:p>
          <a:p>
            <a:r>
              <a:rPr lang="en-GB" dirty="0" smtClean="0">
                <a:latin typeface="Comic Sans MS" panose="030F0702030302020204" pitchFamily="66" charset="0"/>
              </a:rPr>
              <a:t>Suitcase/large bag will be taken to the hall and put with the child’s coach group - they will be told this group on arrival to school</a:t>
            </a:r>
          </a:p>
          <a:p>
            <a:r>
              <a:rPr lang="en-GB" dirty="0" smtClean="0">
                <a:latin typeface="Comic Sans MS" panose="030F0702030302020204" pitchFamily="66" charset="0"/>
              </a:rPr>
              <a:t>Medication (must be named) to be given to staff on arrival to school. You may wish to put all medication inside a small zip lock bag</a:t>
            </a:r>
          </a:p>
          <a:p>
            <a:r>
              <a:rPr lang="en-GB" dirty="0" smtClean="0">
                <a:latin typeface="Comic Sans MS" panose="030F0702030302020204" pitchFamily="66" charset="0"/>
              </a:rPr>
              <a:t>Children will keep their packed lunch/small bag with them in classes</a:t>
            </a:r>
          </a:p>
          <a:p>
            <a:r>
              <a:rPr lang="en-GB" dirty="0" smtClean="0">
                <a:latin typeface="Comic Sans MS" panose="030F0702030302020204" pitchFamily="66" charset="0"/>
              </a:rPr>
              <a:t>Children go up to classes for registration and to complete activities until we leave later in the morning </a:t>
            </a:r>
          </a:p>
          <a:p>
            <a:r>
              <a:rPr lang="en-GB" dirty="0" smtClean="0">
                <a:latin typeface="Comic Sans MS" panose="030F0702030302020204" pitchFamily="66" charset="0"/>
              </a:rPr>
              <a:t>Children will be responsible for taking their own suitcase/bag to the coach - a short walk away so they must be able to carry their own bags!</a:t>
            </a: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1268352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During the residential trip </a:t>
            </a:r>
            <a:endParaRPr lang="en-GB" dirty="0">
              <a:latin typeface="Comic Sans MS" panose="030F0702030302020204" pitchFamily="66" charset="0"/>
            </a:endParaRPr>
          </a:p>
        </p:txBody>
      </p:sp>
      <p:sp>
        <p:nvSpPr>
          <p:cNvPr id="5" name="Content Placeholder 4"/>
          <p:cNvSpPr>
            <a:spLocks noGrp="1"/>
          </p:cNvSpPr>
          <p:nvPr>
            <p:ph idx="1"/>
          </p:nvPr>
        </p:nvSpPr>
        <p:spPr>
          <a:xfrm>
            <a:off x="838200" y="1515291"/>
            <a:ext cx="10515600" cy="4661672"/>
          </a:xfrm>
        </p:spPr>
        <p:txBody>
          <a:bodyPr>
            <a:normAutofit lnSpcReduction="10000"/>
          </a:bodyPr>
          <a:lstStyle/>
          <a:p>
            <a:r>
              <a:rPr lang="en-GB" dirty="0" smtClean="0">
                <a:latin typeface="Comic Sans MS" panose="030F0702030302020204" pitchFamily="66" charset="0"/>
              </a:rPr>
              <a:t>School website will be updated with an overview of the day such as some of the activities and the food choices. </a:t>
            </a:r>
          </a:p>
          <a:p>
            <a:r>
              <a:rPr lang="en-GB" dirty="0" smtClean="0">
                <a:latin typeface="Comic Sans MS" panose="030F0702030302020204" pitchFamily="66" charset="0"/>
              </a:rPr>
              <a:t>We will aim to update the website daily– the signal can be intermittent so please be patient.  </a:t>
            </a:r>
          </a:p>
          <a:p>
            <a:r>
              <a:rPr lang="en-GB" dirty="0" smtClean="0">
                <a:latin typeface="Comic Sans MS" panose="030F0702030302020204" pitchFamily="66" charset="0"/>
              </a:rPr>
              <a:t>We will take some photos and upload as and when the internet connection allows. As children do activities on different days, do not worry if you cannot spot your child doing a certain activity. By the end of the 3 days, all children will have taken part in all activities. </a:t>
            </a:r>
          </a:p>
          <a:p>
            <a:r>
              <a:rPr lang="en-GB" dirty="0" smtClean="0">
                <a:latin typeface="Comic Sans MS" panose="030F0702030302020204" pitchFamily="66" charset="0"/>
              </a:rPr>
              <a:t>Any messages passed onto the school office will be shared with the group leaders as needed. </a:t>
            </a:r>
          </a:p>
          <a:p>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40158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endParaRPr lang="en-GB" dirty="0"/>
          </a:p>
        </p:txBody>
      </p:sp>
      <p:sp>
        <p:nvSpPr>
          <p:cNvPr id="3" name="Content Placeholder 2"/>
          <p:cNvSpPr>
            <a:spLocks noGrp="1"/>
          </p:cNvSpPr>
          <p:nvPr>
            <p:ph idx="1"/>
          </p:nvPr>
        </p:nvSpPr>
        <p:spPr>
          <a:xfrm>
            <a:off x="838200" y="141890"/>
            <a:ext cx="10515600" cy="6035073"/>
          </a:xfrm>
        </p:spPr>
        <p:txBody>
          <a:bodyPr>
            <a:normAutofit/>
          </a:bodyPr>
          <a:lstStyle/>
          <a:p>
            <a:endParaRPr lang="en-GB" dirty="0"/>
          </a:p>
        </p:txBody>
      </p:sp>
      <p:pic>
        <p:nvPicPr>
          <p:cNvPr id="4" name="Picture 3"/>
          <p:cNvPicPr>
            <a:picLocks noChangeAspect="1"/>
          </p:cNvPicPr>
          <p:nvPr/>
        </p:nvPicPr>
        <p:blipFill>
          <a:blip r:embed="rId2"/>
          <a:stretch>
            <a:fillRect/>
          </a:stretch>
        </p:blipFill>
        <p:spPr>
          <a:xfrm>
            <a:off x="238834" y="141890"/>
            <a:ext cx="7379319" cy="3742413"/>
          </a:xfrm>
          <a:prstGeom prst="rect">
            <a:avLst/>
          </a:prstGeom>
        </p:spPr>
      </p:pic>
      <p:pic>
        <p:nvPicPr>
          <p:cNvPr id="5" name="Picture 4"/>
          <p:cNvPicPr>
            <a:picLocks noChangeAspect="1"/>
          </p:cNvPicPr>
          <p:nvPr/>
        </p:nvPicPr>
        <p:blipFill>
          <a:blip r:embed="rId3"/>
          <a:stretch>
            <a:fillRect/>
          </a:stretch>
        </p:blipFill>
        <p:spPr>
          <a:xfrm>
            <a:off x="1792523" y="3982976"/>
            <a:ext cx="9230953" cy="2310820"/>
          </a:xfrm>
          <a:prstGeom prst="rect">
            <a:avLst/>
          </a:prstGeom>
        </p:spPr>
      </p:pic>
      <p:sp>
        <p:nvSpPr>
          <p:cNvPr id="6" name="TextBox 5"/>
          <p:cNvSpPr txBox="1"/>
          <p:nvPr/>
        </p:nvSpPr>
        <p:spPr>
          <a:xfrm>
            <a:off x="8013469" y="523702"/>
            <a:ext cx="3010007" cy="3046988"/>
          </a:xfrm>
          <a:prstGeom prst="rect">
            <a:avLst/>
          </a:prstGeom>
          <a:noFill/>
        </p:spPr>
        <p:txBody>
          <a:bodyPr wrap="square" rtlCol="0">
            <a:spAutoFit/>
          </a:bodyPr>
          <a:lstStyle/>
          <a:p>
            <a:r>
              <a:rPr lang="en-GB" sz="3200" dirty="0" smtClean="0"/>
              <a:t>It would be useful for you to visit ‘JCA website’ to look in more depth at the FAQs.</a:t>
            </a:r>
            <a:endParaRPr lang="en-GB" sz="3200" dirty="0"/>
          </a:p>
        </p:txBody>
      </p:sp>
    </p:spTree>
    <p:extLst>
      <p:ext uri="{BB962C8B-B14F-4D97-AF65-F5344CB8AC3E}">
        <p14:creationId xmlns:p14="http://schemas.microsoft.com/office/powerpoint/2010/main" val="2251302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Return to school – Wednesday 17</a:t>
            </a:r>
            <a:r>
              <a:rPr lang="en-GB" baseline="30000" dirty="0" smtClean="0">
                <a:latin typeface="Comic Sans MS" panose="030F0702030302020204" pitchFamily="66" charset="0"/>
              </a:rPr>
              <a:t>th</a:t>
            </a:r>
            <a:r>
              <a:rPr lang="en-GB" dirty="0" smtClean="0">
                <a:latin typeface="Comic Sans MS" panose="030F0702030302020204" pitchFamily="66" charset="0"/>
              </a:rPr>
              <a:t> July </a:t>
            </a:r>
            <a:endParaRPr lang="en-GB" dirty="0">
              <a:latin typeface="Comic Sans MS" panose="030F0702030302020204" pitchFamily="66" charset="0"/>
            </a:endParaRPr>
          </a:p>
        </p:txBody>
      </p:sp>
      <p:sp>
        <p:nvSpPr>
          <p:cNvPr id="5" name="Content Placeholder 4"/>
          <p:cNvSpPr>
            <a:spLocks noGrp="1"/>
          </p:cNvSpPr>
          <p:nvPr>
            <p:ph idx="1"/>
          </p:nvPr>
        </p:nvSpPr>
        <p:spPr>
          <a:xfrm>
            <a:off x="838200" y="1515291"/>
            <a:ext cx="10515600" cy="4661672"/>
          </a:xfrm>
        </p:spPr>
        <p:txBody>
          <a:bodyPr>
            <a:normAutofit lnSpcReduction="10000"/>
          </a:bodyPr>
          <a:lstStyle/>
          <a:p>
            <a:r>
              <a:rPr lang="en-GB" dirty="0" smtClean="0">
                <a:latin typeface="Comic Sans MS" panose="030F0702030302020204" pitchFamily="66" charset="0"/>
              </a:rPr>
              <a:t>Children will have a hot lunch at </a:t>
            </a:r>
            <a:r>
              <a:rPr lang="en-GB" dirty="0" err="1" smtClean="0">
                <a:latin typeface="Comic Sans MS" panose="030F0702030302020204" pitchFamily="66" charset="0"/>
              </a:rPr>
              <a:t>Condover</a:t>
            </a:r>
            <a:endParaRPr lang="en-GB" dirty="0" smtClean="0">
              <a:latin typeface="Comic Sans MS" panose="030F0702030302020204" pitchFamily="66" charset="0"/>
            </a:endParaRPr>
          </a:p>
          <a:p>
            <a:r>
              <a:rPr lang="en-GB" dirty="0" smtClean="0">
                <a:latin typeface="Comic Sans MS" panose="030F0702030302020204" pitchFamily="66" charset="0"/>
              </a:rPr>
              <a:t>Following lunch, they will take their bags to the coach</a:t>
            </a:r>
          </a:p>
          <a:p>
            <a:r>
              <a:rPr lang="en-GB" dirty="0" smtClean="0">
                <a:latin typeface="Comic Sans MS" panose="030F0702030302020204" pitchFamily="66" charset="0"/>
              </a:rPr>
              <a:t>Dependent on traffic, we normally arrive back mid-afternoon</a:t>
            </a:r>
          </a:p>
          <a:p>
            <a:r>
              <a:rPr lang="en-GB" dirty="0" smtClean="0">
                <a:latin typeface="Comic Sans MS" panose="030F0702030302020204" pitchFamily="66" charset="0"/>
              </a:rPr>
              <a:t>Parents will be contacted and made aware of our arrival time. You will be able to collect your child early once they have arrived at school via the school office.  </a:t>
            </a:r>
            <a:endParaRPr lang="en-GB" dirty="0">
              <a:latin typeface="Comic Sans MS" panose="030F0702030302020204" pitchFamily="66" charset="0"/>
            </a:endParaRPr>
          </a:p>
          <a:p>
            <a:r>
              <a:rPr lang="en-GB" dirty="0" smtClean="0">
                <a:latin typeface="Comic Sans MS" panose="030F0702030302020204" pitchFamily="66" charset="0"/>
              </a:rPr>
              <a:t>If children normally walk home, please make other arrangements for this day as they will have their bags with them and be tired! Please remember to book Treehouse if this is required.</a:t>
            </a:r>
          </a:p>
        </p:txBody>
      </p:sp>
    </p:spTree>
    <p:extLst>
      <p:ext uri="{BB962C8B-B14F-4D97-AF65-F5344CB8AC3E}">
        <p14:creationId xmlns:p14="http://schemas.microsoft.com/office/powerpoint/2010/main" val="3052532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Information you may wish to share with your child </a:t>
            </a:r>
            <a:endParaRPr lang="en-GB" dirty="0">
              <a:latin typeface="Comic Sans MS" panose="030F0702030302020204" pitchFamily="66" charset="0"/>
            </a:endParaRPr>
          </a:p>
        </p:txBody>
      </p:sp>
      <p:sp>
        <p:nvSpPr>
          <p:cNvPr id="5" name="Content Placeholder 4"/>
          <p:cNvSpPr>
            <a:spLocks noGrp="1"/>
          </p:cNvSpPr>
          <p:nvPr>
            <p:ph idx="1"/>
          </p:nvPr>
        </p:nvSpPr>
        <p:spPr>
          <a:xfrm>
            <a:off x="468548" y="1933579"/>
            <a:ext cx="11370014" cy="4681229"/>
          </a:xfrm>
        </p:spPr>
        <p:txBody>
          <a:bodyPr>
            <a:normAutofit/>
          </a:bodyPr>
          <a:lstStyle/>
          <a:p>
            <a:r>
              <a:rPr lang="en-GB" dirty="0">
                <a:latin typeface="Comic Sans MS" panose="030F0702030302020204" pitchFamily="66" charset="0"/>
              </a:rPr>
              <a:t>Children </a:t>
            </a:r>
            <a:r>
              <a:rPr lang="en-GB" dirty="0" smtClean="0">
                <a:latin typeface="Comic Sans MS" panose="030F0702030302020204" pitchFamily="66" charset="0"/>
              </a:rPr>
              <a:t>will receive an </a:t>
            </a:r>
            <a:r>
              <a:rPr lang="en-GB" dirty="0">
                <a:latin typeface="Comic Sans MS" panose="030F0702030302020204" pitchFamily="66" charset="0"/>
              </a:rPr>
              <a:t>assembly explaining the trip to them so </a:t>
            </a:r>
            <a:r>
              <a:rPr lang="en-GB" dirty="0" smtClean="0">
                <a:latin typeface="Comic Sans MS" panose="030F0702030302020204" pitchFamily="66" charset="0"/>
              </a:rPr>
              <a:t>they are </a:t>
            </a:r>
            <a:r>
              <a:rPr lang="en-GB" dirty="0">
                <a:latin typeface="Comic Sans MS" panose="030F0702030302020204" pitchFamily="66" charset="0"/>
              </a:rPr>
              <a:t>aware of important information.</a:t>
            </a:r>
          </a:p>
          <a:p>
            <a:r>
              <a:rPr lang="en-GB" dirty="0" smtClean="0">
                <a:latin typeface="Comic Sans MS" panose="030F0702030302020204" pitchFamily="66" charset="0"/>
              </a:rPr>
              <a:t>If </a:t>
            </a:r>
            <a:r>
              <a:rPr lang="en-GB" dirty="0" smtClean="0">
                <a:latin typeface="Comic Sans MS" panose="030F0702030302020204" pitchFamily="66" charset="0"/>
              </a:rPr>
              <a:t>children do feel unwell, staff members will look after them but they must let an adult know. </a:t>
            </a:r>
          </a:p>
          <a:p>
            <a:r>
              <a:rPr lang="en-GB" dirty="0" smtClean="0">
                <a:latin typeface="Comic Sans MS" panose="030F0702030302020204" pitchFamily="66" charset="0"/>
              </a:rPr>
              <a:t>We can administer paracetamol, if permission has been given, as needed.</a:t>
            </a:r>
          </a:p>
          <a:p>
            <a:r>
              <a:rPr lang="en-GB" dirty="0" smtClean="0">
                <a:latin typeface="Comic Sans MS" panose="030F0702030302020204" pitchFamily="66" charset="0"/>
              </a:rPr>
              <a:t>Staff will contact you if your child is unwell. </a:t>
            </a:r>
          </a:p>
          <a:p>
            <a:r>
              <a:rPr lang="en-GB" dirty="0" smtClean="0">
                <a:latin typeface="Comic Sans MS" panose="030F0702030302020204" pitchFamily="66" charset="0"/>
              </a:rPr>
              <a:t>Medication will be looked after by group leaders who will make sure it is administered at the right time of day. </a:t>
            </a: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2222491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58" y="83023"/>
            <a:ext cx="10515600" cy="1325563"/>
          </a:xfrm>
        </p:spPr>
        <p:txBody>
          <a:bodyPr>
            <a:normAutofit/>
          </a:bodyPr>
          <a:lstStyle/>
          <a:p>
            <a:r>
              <a:rPr lang="en-GB" sz="4000" dirty="0" smtClean="0">
                <a:latin typeface="Comic Sans MS" panose="030F0702030302020204" pitchFamily="66" charset="0"/>
              </a:rPr>
              <a:t>Information you may wish to share with your child </a:t>
            </a:r>
            <a:endParaRPr lang="en-GB" sz="4000" dirty="0">
              <a:latin typeface="Comic Sans MS" panose="030F0702030302020204" pitchFamily="66" charset="0"/>
            </a:endParaRPr>
          </a:p>
        </p:txBody>
      </p:sp>
      <p:sp>
        <p:nvSpPr>
          <p:cNvPr id="5" name="Content Placeholder 4"/>
          <p:cNvSpPr>
            <a:spLocks noGrp="1"/>
          </p:cNvSpPr>
          <p:nvPr>
            <p:ph idx="1"/>
          </p:nvPr>
        </p:nvSpPr>
        <p:spPr>
          <a:xfrm>
            <a:off x="332361" y="1525017"/>
            <a:ext cx="11370014" cy="5023829"/>
          </a:xfrm>
        </p:spPr>
        <p:txBody>
          <a:bodyPr>
            <a:normAutofit fontScale="92500" lnSpcReduction="10000"/>
          </a:bodyPr>
          <a:lstStyle/>
          <a:p>
            <a:r>
              <a:rPr lang="en-GB" dirty="0" smtClean="0">
                <a:latin typeface="Comic Sans MS" panose="030F0702030302020204" pitchFamily="66" charset="0"/>
              </a:rPr>
              <a:t>If children are feeling homesick, adults will look after them - this a normal part of being away from home.   </a:t>
            </a:r>
          </a:p>
          <a:p>
            <a:r>
              <a:rPr lang="en-GB" dirty="0" smtClean="0">
                <a:latin typeface="Comic Sans MS" panose="030F0702030302020204" pitchFamily="66" charset="0"/>
              </a:rPr>
              <a:t>If a child is upset and needs to speak to someone at home, we will make arrangements for them to ring and speak to you. </a:t>
            </a:r>
          </a:p>
          <a:p>
            <a:r>
              <a:rPr lang="en-GB" dirty="0" smtClean="0">
                <a:latin typeface="Comic Sans MS" panose="030F0702030302020204" pitchFamily="66" charset="0"/>
              </a:rPr>
              <a:t>If you think your child may feel homesick, it is worth discussing with them about taking something from home that will comfort them. Many children bring a small stuffed toy - they will not be the only one! </a:t>
            </a:r>
          </a:p>
          <a:p>
            <a:r>
              <a:rPr lang="en-GB" dirty="0" smtClean="0">
                <a:latin typeface="Comic Sans MS" panose="030F0702030302020204" pitchFamily="66" charset="0"/>
              </a:rPr>
              <a:t>They will be very busy! Nearly every part of the day is taken up with activities. There is very little ‘down time’ – it is a busy schedule. </a:t>
            </a:r>
          </a:p>
          <a:p>
            <a:r>
              <a:rPr lang="en-GB" dirty="0" smtClean="0">
                <a:solidFill>
                  <a:srgbClr val="FF0000"/>
                </a:solidFill>
                <a:latin typeface="Comic Sans MS" panose="030F0702030302020204" pitchFamily="66" charset="0"/>
              </a:rPr>
              <a:t>JCA – FAQ - </a:t>
            </a:r>
            <a:r>
              <a:rPr lang="en-GB" i="1" dirty="0">
                <a:solidFill>
                  <a:srgbClr val="FF0000"/>
                </a:solidFill>
                <a:latin typeface="Comic Sans MS" panose="030F0702030302020204" pitchFamily="66" charset="0"/>
              </a:rPr>
              <a:t>Part of the learning experience for each child is to adapt to being away from home. We would therefore ask that all parents allow their children to enjoy this experience unless contact is deemed necessary</a:t>
            </a:r>
            <a:r>
              <a:rPr lang="en-GB" i="1" dirty="0" smtClean="0">
                <a:solidFill>
                  <a:srgbClr val="FF0000"/>
                </a:solidFill>
                <a:latin typeface="Comic Sans MS" panose="030F0702030302020204" pitchFamily="66" charset="0"/>
              </a:rPr>
              <a:t>.</a:t>
            </a:r>
            <a:endParaRPr lang="en-GB" dirty="0" smtClean="0">
              <a:solidFill>
                <a:srgbClr val="FF0000"/>
              </a:solidFill>
              <a:latin typeface="Comic Sans MS" panose="030F0702030302020204" pitchFamily="66" charset="0"/>
            </a:endParaRP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2624793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Information you may wish to share with your child </a:t>
            </a:r>
            <a:endParaRPr lang="en-GB" dirty="0">
              <a:latin typeface="Comic Sans MS" panose="030F0702030302020204" pitchFamily="66" charset="0"/>
            </a:endParaRPr>
          </a:p>
        </p:txBody>
      </p:sp>
      <p:sp>
        <p:nvSpPr>
          <p:cNvPr id="5" name="Content Placeholder 4"/>
          <p:cNvSpPr>
            <a:spLocks noGrp="1"/>
          </p:cNvSpPr>
          <p:nvPr>
            <p:ph idx="1"/>
          </p:nvPr>
        </p:nvSpPr>
        <p:spPr>
          <a:xfrm>
            <a:off x="468548" y="1933579"/>
            <a:ext cx="11370014" cy="4681229"/>
          </a:xfrm>
        </p:spPr>
        <p:txBody>
          <a:bodyPr>
            <a:normAutofit/>
          </a:bodyPr>
          <a:lstStyle/>
          <a:p>
            <a:r>
              <a:rPr lang="en-GB" dirty="0" smtClean="0">
                <a:latin typeface="Comic Sans MS" panose="030F0702030302020204" pitchFamily="66" charset="0"/>
              </a:rPr>
              <a:t>If your child is on their period, it may be worth getting them to share this with their group leader or another adult they feel comfortable speaking to if you think they would benefit from this.</a:t>
            </a:r>
          </a:p>
          <a:p>
            <a:r>
              <a:rPr lang="en-GB" dirty="0" smtClean="0">
                <a:latin typeface="Comic Sans MS" panose="030F0702030302020204" pitchFamily="66" charset="0"/>
              </a:rPr>
              <a:t>We will have sanitary towels available if needed and all toilets have a bin. </a:t>
            </a:r>
          </a:p>
          <a:p>
            <a:r>
              <a:rPr lang="en-GB" dirty="0" smtClean="0">
                <a:latin typeface="Comic Sans MS" panose="030F0702030302020204" pitchFamily="66" charset="0"/>
              </a:rPr>
              <a:t>For all activities, there are always toilets nearby. The lake activities are the furthest from a toilet, but, if needed, an adult will be available to walk children to the toilets. </a:t>
            </a: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645720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Information you may wish to share with your child </a:t>
            </a:r>
            <a:endParaRPr lang="en-GB" dirty="0">
              <a:latin typeface="Comic Sans MS" panose="030F0702030302020204" pitchFamily="66" charset="0"/>
            </a:endParaRPr>
          </a:p>
        </p:txBody>
      </p:sp>
      <p:sp>
        <p:nvSpPr>
          <p:cNvPr id="5" name="Content Placeholder 4"/>
          <p:cNvSpPr>
            <a:spLocks noGrp="1"/>
          </p:cNvSpPr>
          <p:nvPr>
            <p:ph idx="1"/>
          </p:nvPr>
        </p:nvSpPr>
        <p:spPr>
          <a:xfrm>
            <a:off x="468548" y="1933579"/>
            <a:ext cx="11370014" cy="4681229"/>
          </a:xfrm>
        </p:spPr>
        <p:txBody>
          <a:bodyPr>
            <a:normAutofit/>
          </a:bodyPr>
          <a:lstStyle/>
          <a:p>
            <a:r>
              <a:rPr lang="en-GB" dirty="0" smtClean="0">
                <a:latin typeface="Comic Sans MS" panose="030F0702030302020204" pitchFamily="66" charset="0"/>
              </a:rPr>
              <a:t>If your child has an accident during the day or night, they just need to let an adult know. They will not get in trouble nor will the adult share this information with any other children. </a:t>
            </a:r>
          </a:p>
          <a:p>
            <a:r>
              <a:rPr lang="en-GB" dirty="0" smtClean="0">
                <a:latin typeface="Comic Sans MS" panose="030F0702030302020204" pitchFamily="66" charset="0"/>
              </a:rPr>
              <a:t>We can take children back to get changed in their room as needed or request additional bedding from JCA. An adult would then change their bedding when other children are not in the room. </a:t>
            </a: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2170423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Information you may wish to share with your child </a:t>
            </a:r>
            <a:endParaRPr lang="en-GB" dirty="0">
              <a:latin typeface="Comic Sans MS" panose="030F0702030302020204" pitchFamily="66" charset="0"/>
            </a:endParaRPr>
          </a:p>
        </p:txBody>
      </p:sp>
      <p:sp>
        <p:nvSpPr>
          <p:cNvPr id="5" name="Content Placeholder 4"/>
          <p:cNvSpPr>
            <a:spLocks noGrp="1"/>
          </p:cNvSpPr>
          <p:nvPr>
            <p:ph idx="1"/>
          </p:nvPr>
        </p:nvSpPr>
        <p:spPr>
          <a:xfrm>
            <a:off x="468548" y="1933579"/>
            <a:ext cx="11370014" cy="4681229"/>
          </a:xfrm>
        </p:spPr>
        <p:txBody>
          <a:bodyPr>
            <a:normAutofit/>
          </a:bodyPr>
          <a:lstStyle/>
          <a:p>
            <a:r>
              <a:rPr lang="en-GB" dirty="0" smtClean="0">
                <a:latin typeface="Comic Sans MS" panose="030F0702030302020204" pitchFamily="66" charset="0"/>
              </a:rPr>
              <a:t>If your child is fearful of the dark, we will be encouraging children to leave a the bathroom light on in all rooms.</a:t>
            </a:r>
          </a:p>
          <a:p>
            <a:r>
              <a:rPr lang="en-GB" dirty="0" smtClean="0">
                <a:latin typeface="Comic Sans MS" panose="030F0702030302020204" pitchFamily="66" charset="0"/>
              </a:rPr>
              <a:t>This will help children find the bathroom, in unfamiliar settings, and also helps children, who are on top bunks, climb down during the night. </a:t>
            </a:r>
          </a:p>
          <a:p>
            <a:r>
              <a:rPr lang="en-GB" dirty="0" smtClean="0">
                <a:latin typeface="Comic Sans MS" panose="030F0702030302020204" pitchFamily="66" charset="0"/>
              </a:rPr>
              <a:t>Lights out will be around 10pm, dependent on the return from night time activities.</a:t>
            </a:r>
          </a:p>
          <a:p>
            <a:r>
              <a:rPr lang="en-GB" dirty="0" smtClean="0">
                <a:latin typeface="Comic Sans MS" panose="030F0702030302020204" pitchFamily="66" charset="0"/>
              </a:rPr>
              <a:t>Staff will check on all rooms in the evening. </a:t>
            </a:r>
          </a:p>
          <a:p>
            <a:r>
              <a:rPr lang="en-GB" dirty="0" smtClean="0">
                <a:latin typeface="Comic Sans MS" panose="030F0702030302020204" pitchFamily="66" charset="0"/>
              </a:rPr>
              <a:t>If a child needs an adult during the night, all adult rooms are clearly labelled and there will be adults on each floor. </a:t>
            </a: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3104985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Questions </a:t>
            </a:r>
            <a:endParaRPr lang="en-GB" dirty="0">
              <a:latin typeface="Comic Sans MS" panose="030F0702030302020204" pitchFamily="66" charset="0"/>
            </a:endParaRPr>
          </a:p>
        </p:txBody>
      </p:sp>
      <p:sp>
        <p:nvSpPr>
          <p:cNvPr id="5" name="Content Placeholder 4"/>
          <p:cNvSpPr>
            <a:spLocks noGrp="1"/>
          </p:cNvSpPr>
          <p:nvPr>
            <p:ph idx="1"/>
          </p:nvPr>
        </p:nvSpPr>
        <p:spPr>
          <a:xfrm>
            <a:off x="468548" y="1933579"/>
            <a:ext cx="11370014" cy="4681229"/>
          </a:xfrm>
        </p:spPr>
        <p:txBody>
          <a:bodyPr>
            <a:normAutofit/>
          </a:bodyPr>
          <a:lstStyle/>
          <a:p>
            <a:r>
              <a:rPr lang="en-GB" dirty="0" smtClean="0">
                <a:latin typeface="Comic Sans MS" panose="030F0702030302020204" pitchFamily="66" charset="0"/>
              </a:rPr>
              <a:t>We know that more questions will be generated from the information that has been shared. </a:t>
            </a:r>
          </a:p>
          <a:p>
            <a:r>
              <a:rPr lang="en-GB" dirty="0" smtClean="0">
                <a:latin typeface="Comic Sans MS" panose="030F0702030302020204" pitchFamily="66" charset="0"/>
              </a:rPr>
              <a:t>If you have any further questions, please e-mail in</a:t>
            </a:r>
            <a:r>
              <a:rPr lang="en-GB" dirty="0">
                <a:latin typeface="Comic Sans MS" panose="030F0702030302020204" pitchFamily="66" charset="0"/>
              </a:rPr>
              <a:t> </a:t>
            </a:r>
            <a:r>
              <a:rPr lang="en-GB" dirty="0" smtClean="0">
                <a:latin typeface="Comic Sans MS" panose="030F0702030302020204" pitchFamily="66" charset="0"/>
              </a:rPr>
              <a:t>or attend the drop in session </a:t>
            </a:r>
          </a:p>
          <a:p>
            <a:r>
              <a:rPr lang="en-GB" dirty="0" smtClean="0">
                <a:latin typeface="Comic Sans MS" panose="030F0702030302020204" pitchFamily="66" charset="0"/>
              </a:rPr>
              <a:t>For questions received via email we will either contact you directly or send out an ‘FAQ’ based on questions received. </a:t>
            </a:r>
          </a:p>
          <a:p>
            <a:pPr marL="0" indent="0">
              <a:buNone/>
            </a:pPr>
            <a:endParaRPr lang="en-GB" dirty="0">
              <a:latin typeface="Comic Sans MS" panose="030F0702030302020204" pitchFamily="66" charset="0"/>
            </a:endParaRPr>
          </a:p>
          <a:p>
            <a:r>
              <a:rPr lang="en-GB" dirty="0" smtClean="0">
                <a:latin typeface="Comic Sans MS" panose="030F0702030302020204" pitchFamily="66" charset="0"/>
              </a:rPr>
              <a:t>Should you require a 1:1 discussion about your child’s needs, please book an appointment through the school office. </a:t>
            </a: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481952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292" y="115497"/>
            <a:ext cx="11114542" cy="6986528"/>
          </a:xfrm>
          <a:prstGeom prst="rect">
            <a:avLst/>
          </a:prstGeom>
        </p:spPr>
        <p:txBody>
          <a:bodyPr wrap="square">
            <a:spAutoFit/>
          </a:bodyPr>
          <a:lstStyle/>
          <a:p>
            <a:r>
              <a:rPr lang="en-GB" sz="2200" dirty="0" smtClean="0">
                <a:solidFill>
                  <a:srgbClr val="FF0000"/>
                </a:solidFill>
                <a:latin typeface="Comic Sans MS" panose="030F0702030302020204" pitchFamily="66" charset="0"/>
              </a:rPr>
              <a:t>Health and Safety </a:t>
            </a:r>
          </a:p>
          <a:p>
            <a:endParaRPr lang="en-GB" sz="2200" dirty="0" smtClean="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A Safety Management System is in place at our JCA activity centres, which has been externally inspected and verified with each member of staff trained to the standards depicted. This works alongside our Emergency Procedures Plan every member of staff must become efficient during their training. </a:t>
            </a:r>
            <a:endParaRPr lang="en-GB" sz="2200" dirty="0" smtClean="0">
              <a:latin typeface="Comic Sans MS" panose="030F0702030302020204" pitchFamily="66" charset="0"/>
            </a:endParaRPr>
          </a:p>
          <a:p>
            <a:pPr marL="342900" indent="-342900">
              <a:buFont typeface="Arial" panose="020B0604020202020204" pitchFamily="34" charset="0"/>
              <a:buChar char="•"/>
            </a:pPr>
            <a:r>
              <a:rPr lang="en-GB" sz="2200" dirty="0">
                <a:solidFill>
                  <a:schemeClr val="accent1">
                    <a:lumMod val="75000"/>
                  </a:schemeClr>
                </a:solidFill>
                <a:latin typeface="Comic Sans MS" panose="030F0702030302020204" pitchFamily="66" charset="0"/>
              </a:rPr>
              <a:t>JCA instructors hold the Health &amp; Safety Executive Appointed Person award and carry a first aid kit for all activity sessions available to groups. A senior member of the JCA team with the First Aid at Work qualification is also present at each of our sites. Park </a:t>
            </a:r>
            <a:r>
              <a:rPr lang="en-GB" sz="2200" dirty="0" smtClean="0">
                <a:solidFill>
                  <a:schemeClr val="accent1">
                    <a:lumMod val="75000"/>
                  </a:schemeClr>
                </a:solidFill>
                <a:latin typeface="Comic Sans MS" panose="030F0702030302020204" pitchFamily="66" charset="0"/>
              </a:rPr>
              <a:t>Hall staff also carry First-Aid and any medicines children may require.</a:t>
            </a:r>
          </a:p>
          <a:p>
            <a:pPr marL="342900" indent="-342900">
              <a:buFont typeface="Arial" panose="020B0604020202020204" pitchFamily="34" charset="0"/>
              <a:buChar char="•"/>
            </a:pPr>
            <a:r>
              <a:rPr lang="en-GB" sz="2200" dirty="0">
                <a:latin typeface="Comic Sans MS" panose="030F0702030302020204" pitchFamily="66" charset="0"/>
              </a:rPr>
              <a:t>Thorough risk assessments have been carried out for all activities available to groups at our UK activity centres</a:t>
            </a:r>
            <a:r>
              <a:rPr lang="en-GB" sz="2200" dirty="0" smtClean="0">
                <a:latin typeface="Comic Sans MS" panose="030F0702030302020204" pitchFamily="66" charset="0"/>
              </a:rPr>
              <a:t>.</a:t>
            </a:r>
          </a:p>
          <a:p>
            <a:pPr marL="342900" indent="-34290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We work with a unique policy of one dedicated instructor per group for the duration of their stay. </a:t>
            </a:r>
          </a:p>
          <a:p>
            <a:pPr marL="342900" indent="-342900">
              <a:buFont typeface="Arial" panose="020B0604020202020204" pitchFamily="34" charset="0"/>
              <a:buChar char="•"/>
            </a:pPr>
            <a:r>
              <a:rPr lang="en-GB" sz="2000" dirty="0">
                <a:latin typeface="Comic Sans MS" panose="030F0702030302020204" pitchFamily="66" charset="0"/>
              </a:rPr>
              <a:t>Keeping up our high standards of quality learning experiences and safety during our </a:t>
            </a:r>
            <a:r>
              <a:rPr lang="en-GB" sz="2000" dirty="0" err="1">
                <a:latin typeface="Comic Sans MS" panose="030F0702030302020204" pitchFamily="66" charset="0"/>
              </a:rPr>
              <a:t>residentials</a:t>
            </a:r>
            <a:r>
              <a:rPr lang="en-GB" sz="2000" dirty="0">
                <a:latin typeface="Comic Sans MS" panose="030F0702030302020204" pitchFamily="66" charset="0"/>
              </a:rPr>
              <a:t>, we are recognised for the hard work we put in to continue to exceed the standards defined by the British Activity Providers Association (BAPA). As an accredited member of BAPA, we meet the high levels of quality, safety and value set for activity centres and residential providers.</a:t>
            </a:r>
          </a:p>
          <a:p>
            <a:endParaRPr lang="en-GB" sz="2200" dirty="0" smtClean="0">
              <a:latin typeface="Comic Sans MS" panose="030F0702030302020204" pitchFamily="66" charset="0"/>
            </a:endParaRPr>
          </a:p>
        </p:txBody>
      </p:sp>
    </p:spTree>
    <p:extLst>
      <p:ext uri="{BB962C8B-B14F-4D97-AF65-F5344CB8AC3E}">
        <p14:creationId xmlns:p14="http://schemas.microsoft.com/office/powerpoint/2010/main" val="2497695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r>
            <a:br>
              <a:rPr lang="en-GB" dirty="0" smtClean="0"/>
            </a:br>
            <a:endParaRPr lang="en-GB" dirty="0"/>
          </a:p>
        </p:txBody>
      </p:sp>
      <p:sp>
        <p:nvSpPr>
          <p:cNvPr id="3" name="Subtitle 2"/>
          <p:cNvSpPr>
            <a:spLocks noGrp="1"/>
          </p:cNvSpPr>
          <p:nvPr>
            <p:ph type="subTitle" idx="1"/>
          </p:nvPr>
        </p:nvSpPr>
        <p:spPr>
          <a:xfrm>
            <a:off x="1524000" y="425669"/>
            <a:ext cx="9144000" cy="4832131"/>
          </a:xfrm>
        </p:spPr>
        <p:txBody>
          <a:bodyPr/>
          <a:lstStyle/>
          <a:p>
            <a:endParaRPr lang="en-GB" dirty="0"/>
          </a:p>
        </p:txBody>
      </p:sp>
      <p:pic>
        <p:nvPicPr>
          <p:cNvPr id="4" name="Picture 3"/>
          <p:cNvPicPr>
            <a:picLocks noChangeAspect="1"/>
          </p:cNvPicPr>
          <p:nvPr/>
        </p:nvPicPr>
        <p:blipFill>
          <a:blip r:embed="rId2"/>
          <a:stretch>
            <a:fillRect/>
          </a:stretch>
        </p:blipFill>
        <p:spPr>
          <a:xfrm>
            <a:off x="201824" y="425669"/>
            <a:ext cx="8080202" cy="6240050"/>
          </a:xfrm>
          <a:prstGeom prst="rect">
            <a:avLst/>
          </a:prstGeom>
        </p:spPr>
      </p:pic>
      <p:cxnSp>
        <p:nvCxnSpPr>
          <p:cNvPr id="7" name="Straight Arrow Connector 6"/>
          <p:cNvCxnSpPr/>
          <p:nvPr/>
        </p:nvCxnSpPr>
        <p:spPr>
          <a:xfrm>
            <a:off x="1655545" y="1122363"/>
            <a:ext cx="1077592" cy="3084294"/>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74493" y="1307029"/>
            <a:ext cx="2860528" cy="4401205"/>
          </a:xfrm>
          <a:prstGeom prst="rect">
            <a:avLst/>
          </a:prstGeom>
          <a:noFill/>
        </p:spPr>
        <p:txBody>
          <a:bodyPr wrap="square" rtlCol="0">
            <a:spAutoFit/>
          </a:bodyPr>
          <a:lstStyle/>
          <a:p>
            <a:r>
              <a:rPr lang="en-GB" sz="2800" dirty="0" smtClean="0"/>
              <a:t>Look for the red arrow.  To give you an idea of the size of the setting, to walk that distance would be 15 minutes.  Please ensure children have suitable footwear.</a:t>
            </a:r>
            <a:endParaRPr lang="en-GB" sz="2800" dirty="0"/>
          </a:p>
        </p:txBody>
      </p:sp>
    </p:spTree>
    <p:extLst>
      <p:ext uri="{BB962C8B-B14F-4D97-AF65-F5344CB8AC3E}">
        <p14:creationId xmlns:p14="http://schemas.microsoft.com/office/powerpoint/2010/main" val="1894829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rotWithShape="1">
          <a:blip r:embed="rId2"/>
          <a:srcRect r="964" b="22927"/>
          <a:stretch/>
        </p:blipFill>
        <p:spPr>
          <a:xfrm>
            <a:off x="1500256" y="-11427"/>
            <a:ext cx="9102893" cy="5303274"/>
          </a:xfrm>
          <a:prstGeom prst="rect">
            <a:avLst/>
          </a:prstGeom>
        </p:spPr>
      </p:pic>
      <p:sp>
        <p:nvSpPr>
          <p:cNvPr id="14" name="TextBox 13"/>
          <p:cNvSpPr txBox="1"/>
          <p:nvPr/>
        </p:nvSpPr>
        <p:spPr>
          <a:xfrm>
            <a:off x="1758921" y="152400"/>
            <a:ext cx="8610600" cy="1261884"/>
          </a:xfrm>
          <a:prstGeom prst="rect">
            <a:avLst/>
          </a:prstGeom>
          <a:noFill/>
        </p:spPr>
        <p:txBody>
          <a:bodyPr wrap="square" rtlCol="0">
            <a:spAutoFit/>
          </a:bodyPr>
          <a:lstStyle/>
          <a:p>
            <a:r>
              <a:rPr lang="en-US" sz="2400" b="1" dirty="0">
                <a:solidFill>
                  <a:srgbClr val="FFFF00"/>
                </a:solidFill>
                <a:latin typeface="Arial"/>
                <a:cs typeface="Arial"/>
              </a:rPr>
              <a:t>Facilities</a:t>
            </a:r>
          </a:p>
          <a:p>
            <a:pPr>
              <a:buFont typeface="Arial" pitchFamily="34" charset="0"/>
              <a:buChar char="•"/>
            </a:pPr>
            <a:endParaRPr lang="en-US" sz="2400" b="1" dirty="0">
              <a:solidFill>
                <a:srgbClr val="FFFF00"/>
              </a:solidFill>
              <a:latin typeface="Arial"/>
              <a:cs typeface="Arial"/>
            </a:endParaRPr>
          </a:p>
          <a:p>
            <a:pPr>
              <a:lnSpc>
                <a:spcPct val="150000"/>
              </a:lnSpc>
            </a:pPr>
            <a:r>
              <a:rPr lang="en-US" sz="2800" baseline="30000" dirty="0">
                <a:solidFill>
                  <a:srgbClr val="FFFFFF"/>
                </a:solidFill>
                <a:latin typeface="Arial"/>
                <a:cs typeface="Arial"/>
              </a:rPr>
              <a:t> </a:t>
            </a:r>
            <a:endParaRPr lang="en-US" sz="1900" baseline="30000" dirty="0">
              <a:solidFill>
                <a:srgbClr val="FFFFFF"/>
              </a:solidFill>
              <a:latin typeface="Arial"/>
              <a:cs typeface="Arial"/>
            </a:endParaRPr>
          </a:p>
        </p:txBody>
      </p:sp>
      <p:sp>
        <p:nvSpPr>
          <p:cNvPr id="15" name="TextBox 14"/>
          <p:cNvSpPr txBox="1"/>
          <p:nvPr/>
        </p:nvSpPr>
        <p:spPr>
          <a:xfrm>
            <a:off x="2259693" y="2318198"/>
            <a:ext cx="2386212" cy="369332"/>
          </a:xfrm>
          <a:prstGeom prst="rect">
            <a:avLst/>
          </a:prstGeom>
          <a:noFill/>
        </p:spPr>
        <p:txBody>
          <a:bodyPr wrap="square" rtlCol="0">
            <a:spAutoFit/>
          </a:bodyPr>
          <a:lstStyle/>
          <a:p>
            <a:r>
              <a:rPr lang="en-GB" dirty="0">
                <a:solidFill>
                  <a:schemeClr val="bg1"/>
                </a:solidFill>
                <a:latin typeface="Arial" pitchFamily="34" charset="0"/>
                <a:cs typeface="Arial" pitchFamily="34" charset="0"/>
              </a:rPr>
              <a:t>High Ropes</a:t>
            </a:r>
          </a:p>
        </p:txBody>
      </p:sp>
      <p:sp>
        <p:nvSpPr>
          <p:cNvPr id="17" name="TextBox 16"/>
          <p:cNvSpPr txBox="1"/>
          <p:nvPr/>
        </p:nvSpPr>
        <p:spPr>
          <a:xfrm>
            <a:off x="8101850" y="2032066"/>
            <a:ext cx="2386212" cy="369332"/>
          </a:xfrm>
          <a:prstGeom prst="rect">
            <a:avLst/>
          </a:prstGeom>
          <a:noFill/>
        </p:spPr>
        <p:txBody>
          <a:bodyPr wrap="square" rtlCol="0">
            <a:spAutoFit/>
          </a:bodyPr>
          <a:lstStyle/>
          <a:p>
            <a:r>
              <a:rPr lang="en-GB" dirty="0">
                <a:solidFill>
                  <a:schemeClr val="bg1"/>
                </a:solidFill>
                <a:latin typeface="Arial" pitchFamily="34" charset="0"/>
                <a:cs typeface="Arial" pitchFamily="34" charset="0"/>
              </a:rPr>
              <a:t> Sports Hall</a:t>
            </a:r>
          </a:p>
        </p:txBody>
      </p:sp>
      <p:sp>
        <p:nvSpPr>
          <p:cNvPr id="18" name="TextBox 17"/>
          <p:cNvSpPr txBox="1"/>
          <p:nvPr/>
        </p:nvSpPr>
        <p:spPr>
          <a:xfrm>
            <a:off x="5098420" y="756799"/>
            <a:ext cx="2386212" cy="369332"/>
          </a:xfrm>
          <a:prstGeom prst="rect">
            <a:avLst/>
          </a:prstGeom>
          <a:noFill/>
        </p:spPr>
        <p:txBody>
          <a:bodyPr wrap="square" rtlCol="0">
            <a:spAutoFit/>
          </a:bodyPr>
          <a:lstStyle/>
          <a:p>
            <a:r>
              <a:rPr lang="en-GB" dirty="0">
                <a:solidFill>
                  <a:schemeClr val="bg1"/>
                </a:solidFill>
                <a:latin typeface="Arial" pitchFamily="34" charset="0"/>
                <a:cs typeface="Arial" pitchFamily="34" charset="0"/>
              </a:rPr>
              <a:t>Sports Courts</a:t>
            </a:r>
          </a:p>
        </p:txBody>
      </p:sp>
      <p:pic>
        <p:nvPicPr>
          <p:cNvPr id="22" name="Picture 21" descr="sports_hall.jpg"/>
          <p:cNvPicPr>
            <a:picLocks noChangeAspect="1"/>
          </p:cNvPicPr>
          <p:nvPr/>
        </p:nvPicPr>
        <p:blipFill>
          <a:blip r:embed="rId3"/>
          <a:stretch>
            <a:fillRect/>
          </a:stretch>
        </p:blipFill>
        <p:spPr>
          <a:xfrm>
            <a:off x="7782829" y="297660"/>
            <a:ext cx="2501548" cy="1734406"/>
          </a:xfrm>
          <a:prstGeom prst="rect">
            <a:avLst/>
          </a:prstGeom>
        </p:spPr>
      </p:pic>
      <p:pic>
        <p:nvPicPr>
          <p:cNvPr id="23" name="Picture 22" descr="courts.jpg"/>
          <p:cNvPicPr>
            <a:picLocks noChangeAspect="1"/>
          </p:cNvPicPr>
          <p:nvPr/>
        </p:nvPicPr>
        <p:blipFill>
          <a:blip r:embed="rId4"/>
          <a:stretch>
            <a:fillRect/>
          </a:stretch>
        </p:blipFill>
        <p:spPr>
          <a:xfrm>
            <a:off x="4532067" y="1891259"/>
            <a:ext cx="3091251" cy="2248183"/>
          </a:xfrm>
          <a:prstGeom prst="rect">
            <a:avLst/>
          </a:prstGeom>
        </p:spPr>
      </p:pic>
      <p:pic>
        <p:nvPicPr>
          <p:cNvPr id="26" name="Picture 25" descr="High_ropes.jpg"/>
          <p:cNvPicPr>
            <a:picLocks noChangeAspect="1"/>
          </p:cNvPicPr>
          <p:nvPr/>
        </p:nvPicPr>
        <p:blipFill>
          <a:blip r:embed="rId5"/>
          <a:stretch>
            <a:fillRect/>
          </a:stretch>
        </p:blipFill>
        <p:spPr>
          <a:xfrm>
            <a:off x="1852400" y="692700"/>
            <a:ext cx="2441361" cy="1625498"/>
          </a:xfrm>
          <a:prstGeom prst="rect">
            <a:avLst/>
          </a:prstGeom>
        </p:spPr>
      </p:pic>
      <p:pic>
        <p:nvPicPr>
          <p:cNvPr id="3" name="Picture 2"/>
          <p:cNvPicPr>
            <a:picLocks noChangeAspect="1"/>
          </p:cNvPicPr>
          <p:nvPr/>
        </p:nvPicPr>
        <p:blipFill>
          <a:blip r:embed="rId6"/>
          <a:stretch>
            <a:fillRect/>
          </a:stretch>
        </p:blipFill>
        <p:spPr>
          <a:xfrm>
            <a:off x="1852400" y="2877742"/>
            <a:ext cx="2441361" cy="1684808"/>
          </a:xfrm>
          <a:prstGeom prst="rect">
            <a:avLst/>
          </a:prstGeom>
        </p:spPr>
      </p:pic>
      <p:sp>
        <p:nvSpPr>
          <p:cNvPr id="4" name="Rectangle 3"/>
          <p:cNvSpPr/>
          <p:nvPr/>
        </p:nvSpPr>
        <p:spPr>
          <a:xfrm>
            <a:off x="2079011" y="4593811"/>
            <a:ext cx="1774845" cy="369332"/>
          </a:xfrm>
          <a:prstGeom prst="rect">
            <a:avLst/>
          </a:prstGeom>
        </p:spPr>
        <p:txBody>
          <a:bodyPr wrap="none">
            <a:spAutoFit/>
          </a:bodyPr>
          <a:lstStyle/>
          <a:p>
            <a:r>
              <a:rPr lang="en-GB" dirty="0">
                <a:solidFill>
                  <a:schemeClr val="bg1"/>
                </a:solidFill>
                <a:latin typeface="Arial" pitchFamily="34" charset="0"/>
                <a:cs typeface="Arial" pitchFamily="34" charset="0"/>
              </a:rPr>
              <a:t>Swimming Pool</a:t>
            </a:r>
          </a:p>
        </p:txBody>
      </p:sp>
      <p:pic>
        <p:nvPicPr>
          <p:cNvPr id="1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386" t="633" b="-633"/>
          <a:stretch/>
        </p:blipFill>
        <p:spPr bwMode="auto">
          <a:xfrm>
            <a:off x="7745308" y="2785771"/>
            <a:ext cx="2351729" cy="183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47938" y="4639467"/>
            <a:ext cx="1146468" cy="369332"/>
          </a:xfrm>
          <a:prstGeom prst="rect">
            <a:avLst/>
          </a:prstGeom>
        </p:spPr>
        <p:txBody>
          <a:bodyPr wrap="none">
            <a:spAutoFit/>
          </a:bodyPr>
          <a:lstStyle/>
          <a:p>
            <a:r>
              <a:rPr lang="en-GB" dirty="0">
                <a:solidFill>
                  <a:schemeClr val="bg1"/>
                </a:solidFill>
                <a:latin typeface="Arial" pitchFamily="34" charset="0"/>
                <a:cs typeface="Arial" pitchFamily="34" charset="0"/>
              </a:rPr>
              <a:t>Gift Shop</a:t>
            </a:r>
          </a:p>
        </p:txBody>
      </p:sp>
    </p:spTree>
    <p:extLst>
      <p:ext uri="{BB962C8B-B14F-4D97-AF65-F5344CB8AC3E}">
        <p14:creationId xmlns:p14="http://schemas.microsoft.com/office/powerpoint/2010/main" val="3833438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03" y="287597"/>
            <a:ext cx="9375228" cy="6186309"/>
          </a:xfrm>
          <a:prstGeom prst="rect">
            <a:avLst/>
          </a:prstGeom>
        </p:spPr>
        <p:txBody>
          <a:bodyPr wrap="square">
            <a:spAutoFit/>
          </a:bodyPr>
          <a:lstStyle/>
          <a:p>
            <a:r>
              <a:rPr lang="en-GB" sz="2200" dirty="0" smtClean="0">
                <a:latin typeface="Comic Sans MS" panose="030F0702030302020204" pitchFamily="66" charset="0"/>
              </a:rPr>
              <a:t>ACCOMMODATION</a:t>
            </a:r>
          </a:p>
          <a:p>
            <a:r>
              <a:rPr lang="en-GB" sz="2200" dirty="0" smtClean="0">
                <a:latin typeface="Comic Sans MS" panose="030F0702030302020204" pitchFamily="66" charset="0"/>
              </a:rPr>
              <a:t>Comprises of multi-bedded </a:t>
            </a:r>
            <a:r>
              <a:rPr lang="en-GB" sz="2200" dirty="0">
                <a:latin typeface="Comic Sans MS" panose="030F0702030302020204" pitchFamily="66" charset="0"/>
              </a:rPr>
              <a:t>dorms </a:t>
            </a:r>
            <a:r>
              <a:rPr lang="en-GB" sz="2200" dirty="0" smtClean="0">
                <a:latin typeface="Comic Sans MS" panose="030F0702030302020204" pitchFamily="66" charset="0"/>
              </a:rPr>
              <a:t>for students</a:t>
            </a:r>
            <a:r>
              <a:rPr lang="en-GB" sz="2200" dirty="0">
                <a:latin typeface="Comic Sans MS" panose="030F0702030302020204" pitchFamily="66" charset="0"/>
              </a:rPr>
              <a:t>, </a:t>
            </a:r>
            <a:r>
              <a:rPr lang="en-GB" sz="2200" dirty="0" smtClean="0">
                <a:latin typeface="Comic Sans MS" panose="030F0702030302020204" pitchFamily="66" charset="0"/>
              </a:rPr>
              <a:t/>
            </a:r>
            <a:br>
              <a:rPr lang="en-GB" sz="2200" dirty="0" smtClean="0">
                <a:latin typeface="Comic Sans MS" panose="030F0702030302020204" pitchFamily="66" charset="0"/>
              </a:rPr>
            </a:br>
            <a:r>
              <a:rPr lang="en-GB" sz="2200" dirty="0" smtClean="0">
                <a:latin typeface="Comic Sans MS" panose="030F0702030302020204" pitchFamily="66" charset="0"/>
              </a:rPr>
              <a:t>with </a:t>
            </a:r>
            <a:r>
              <a:rPr lang="en-GB" sz="2200" dirty="0">
                <a:latin typeface="Comic Sans MS" panose="030F0702030302020204" pitchFamily="66" charset="0"/>
              </a:rPr>
              <a:t>bunk </a:t>
            </a:r>
            <a:r>
              <a:rPr lang="en-GB" sz="2200" dirty="0" smtClean="0">
                <a:latin typeface="Comic Sans MS" panose="030F0702030302020204" pitchFamily="66" charset="0"/>
              </a:rPr>
              <a:t>beds and </a:t>
            </a:r>
            <a:r>
              <a:rPr lang="en-GB" sz="2200" dirty="0" err="1" smtClean="0">
                <a:latin typeface="Comic Sans MS" panose="030F0702030302020204" pitchFamily="66" charset="0"/>
              </a:rPr>
              <a:t>ensuite</a:t>
            </a:r>
            <a:r>
              <a:rPr lang="en-GB" sz="2200" dirty="0" smtClean="0">
                <a:latin typeface="Comic Sans MS" panose="030F0702030302020204" pitchFamily="66" charset="0"/>
              </a:rPr>
              <a:t> facilities</a:t>
            </a:r>
            <a:r>
              <a:rPr lang="en-GB" sz="2200" dirty="0" smtClean="0"/>
              <a:t>. </a:t>
            </a:r>
            <a:br>
              <a:rPr lang="en-GB" sz="2200" dirty="0" smtClean="0"/>
            </a:br>
            <a:r>
              <a:rPr lang="en-GB" sz="2200" dirty="0" smtClean="0">
                <a:latin typeface="Comic Sans MS" panose="030F0702030302020204" pitchFamily="66" charset="0"/>
              </a:rPr>
              <a:t>All </a:t>
            </a:r>
            <a:r>
              <a:rPr lang="en-GB" sz="2200" dirty="0">
                <a:latin typeface="Comic Sans MS" panose="030F0702030302020204" pitchFamily="66" charset="0"/>
              </a:rPr>
              <a:t>accommodation blocks are set </a:t>
            </a:r>
            <a:r>
              <a:rPr lang="en-GB" sz="2200" dirty="0" smtClean="0">
                <a:latin typeface="Comic Sans MS" panose="030F0702030302020204" pitchFamily="66" charset="0"/>
              </a:rPr>
              <a:t>within </a:t>
            </a:r>
            <a:r>
              <a:rPr lang="en-GB" sz="2200" dirty="0">
                <a:latin typeface="Comic Sans MS" panose="030F0702030302020204" pitchFamily="66" charset="0"/>
              </a:rPr>
              <a:t>a secluded and </a:t>
            </a:r>
            <a:r>
              <a:rPr lang="en-GB" sz="2200" dirty="0" smtClean="0">
                <a:latin typeface="Comic Sans MS" panose="030F0702030302020204" pitchFamily="66" charset="0"/>
              </a:rPr>
              <a:t/>
            </a:r>
            <a:br>
              <a:rPr lang="en-GB" sz="2200" dirty="0" smtClean="0">
                <a:latin typeface="Comic Sans MS" panose="030F0702030302020204" pitchFamily="66" charset="0"/>
              </a:rPr>
            </a:br>
            <a:r>
              <a:rPr lang="en-GB" sz="2200" dirty="0" smtClean="0">
                <a:latin typeface="Comic Sans MS" panose="030F0702030302020204" pitchFamily="66" charset="0"/>
              </a:rPr>
              <a:t>secure </a:t>
            </a:r>
            <a:r>
              <a:rPr lang="en-GB" sz="2200" dirty="0">
                <a:latin typeface="Comic Sans MS" panose="030F0702030302020204" pitchFamily="66" charset="0"/>
              </a:rPr>
              <a:t>area, yet </a:t>
            </a:r>
            <a:r>
              <a:rPr lang="en-GB" sz="2200" dirty="0" smtClean="0">
                <a:latin typeface="Comic Sans MS" panose="030F0702030302020204" pitchFamily="66" charset="0"/>
              </a:rPr>
              <a:t>still within </a:t>
            </a:r>
            <a:r>
              <a:rPr lang="en-GB" sz="2200" dirty="0">
                <a:latin typeface="Comic Sans MS" panose="030F0702030302020204" pitchFamily="66" charset="0"/>
              </a:rPr>
              <a:t>easy reach of the main centre</a:t>
            </a:r>
            <a:r>
              <a:rPr lang="en-GB" sz="2200" dirty="0" smtClean="0">
                <a:latin typeface="Comic Sans MS" panose="030F0702030302020204" pitchFamily="66" charset="0"/>
              </a:rPr>
              <a:t>. </a:t>
            </a:r>
          </a:p>
          <a:p>
            <a:endParaRPr lang="en-GB" sz="2200" dirty="0">
              <a:latin typeface="Comic Sans MS" panose="030F0702030302020204" pitchFamily="66" charset="0"/>
            </a:endParaRPr>
          </a:p>
          <a:p>
            <a:r>
              <a:rPr lang="en-GB" sz="2200" dirty="0">
                <a:latin typeface="Comic Sans MS" panose="030F0702030302020204" pitchFamily="66" charset="0"/>
              </a:rPr>
              <a:t>A JCA member of staff is on call 24 hours a day. In the evenings, Senior Staff are on duty until 11pm and </a:t>
            </a:r>
            <a:r>
              <a:rPr lang="en-GB" sz="2200" dirty="0" smtClean="0">
                <a:latin typeface="Comic Sans MS" panose="030F0702030302020204" pitchFamily="66" charset="0"/>
              </a:rPr>
              <a:t>patrol </a:t>
            </a:r>
            <a:r>
              <a:rPr lang="en-GB" sz="2200" dirty="0">
                <a:latin typeface="Comic Sans MS" panose="030F0702030302020204" pitchFamily="66" charset="0"/>
              </a:rPr>
              <a:t>the grounds throughout the night from 11pm to 7am. Centre doors are secured in the evening but can be opened from the inside in case of emergency. Security barriers also guard the entrance to the site. All staff members are required to wear a uniform and name badges with a photograph, any visitors to the site are also required to sign in and wear visitor badges.</a:t>
            </a:r>
          </a:p>
          <a:p>
            <a:r>
              <a:rPr lang="en-GB" sz="2200" dirty="0" smtClean="0">
                <a:latin typeface="Comic Sans MS" panose="030F0702030302020204" pitchFamily="66" charset="0"/>
              </a:rPr>
              <a:t> </a:t>
            </a:r>
          </a:p>
          <a:p>
            <a:r>
              <a:rPr lang="en-GB" sz="2200" dirty="0" smtClean="0">
                <a:latin typeface="Comic Sans MS" panose="030F0702030302020204" pitchFamily="66" charset="0"/>
              </a:rPr>
              <a:t>Park Hall staff will also check on children regularly in the evening and there are staff rooms and staff on every floor. </a:t>
            </a:r>
          </a:p>
          <a:p>
            <a:endParaRPr lang="en-GB" sz="2200" dirty="0" smtClean="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9446" y="0"/>
            <a:ext cx="3144479" cy="2358359"/>
          </a:xfrm>
          <a:prstGeom prst="rect">
            <a:avLst/>
          </a:prstGeom>
        </p:spPr>
      </p:pic>
    </p:spTree>
    <p:extLst>
      <p:ext uri="{BB962C8B-B14F-4D97-AF65-F5344CB8AC3E}">
        <p14:creationId xmlns:p14="http://schemas.microsoft.com/office/powerpoint/2010/main" val="2589636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563" y="155828"/>
            <a:ext cx="6336991" cy="523220"/>
          </a:xfrm>
          <a:prstGeom prst="rect">
            <a:avLst/>
          </a:prstGeom>
        </p:spPr>
        <p:txBody>
          <a:bodyPr wrap="none">
            <a:spAutoFit/>
          </a:bodyPr>
          <a:lstStyle/>
          <a:p>
            <a:r>
              <a:rPr lang="en-GB" sz="2800" u="sng" dirty="0" smtClean="0">
                <a:latin typeface="Comic Sans MS" panose="030F0702030302020204" pitchFamily="66" charset="0"/>
              </a:rPr>
              <a:t>A selection of activities </a:t>
            </a:r>
            <a:r>
              <a:rPr lang="en-GB" sz="2800" u="sng" dirty="0" smtClean="0">
                <a:solidFill>
                  <a:srgbClr val="FF0000"/>
                </a:solidFill>
                <a:latin typeface="Comic Sans MS" panose="030F0702030302020204" pitchFamily="66" charset="0"/>
              </a:rPr>
              <a:t>may</a:t>
            </a:r>
            <a:r>
              <a:rPr lang="en-GB" sz="2800" u="sng" dirty="0" smtClean="0">
                <a:latin typeface="Comic Sans MS" panose="030F0702030302020204" pitchFamily="66" charset="0"/>
              </a:rPr>
              <a:t> include:</a:t>
            </a:r>
            <a:endParaRPr lang="en-GB" sz="2800" u="sng" dirty="0">
              <a:latin typeface="Comic Sans MS" panose="030F0702030302020204" pitchFamily="66" charset="0"/>
            </a:endParaRPr>
          </a:p>
        </p:txBody>
      </p:sp>
      <p:sp>
        <p:nvSpPr>
          <p:cNvPr id="3" name="Rectangle 2"/>
          <p:cNvSpPr/>
          <p:nvPr/>
        </p:nvSpPr>
        <p:spPr>
          <a:xfrm>
            <a:off x="588788" y="1157740"/>
            <a:ext cx="2060907" cy="1938992"/>
          </a:xfrm>
          <a:prstGeom prst="rect">
            <a:avLst/>
          </a:prstGeom>
        </p:spPr>
        <p:txBody>
          <a:bodyPr wrap="square">
            <a:spAutoFit/>
          </a:bodyPr>
          <a:lstStyle/>
          <a:p>
            <a:r>
              <a:rPr lang="en-GB" sz="2400" dirty="0" smtClean="0">
                <a:latin typeface="Comic Sans MS" panose="030F0702030302020204" pitchFamily="66" charset="0"/>
              </a:rPr>
              <a:t>Abseiling</a:t>
            </a:r>
          </a:p>
          <a:p>
            <a:r>
              <a:rPr lang="en-GB" sz="2400" dirty="0" smtClean="0">
                <a:latin typeface="Comic Sans MS" panose="030F0702030302020204" pitchFamily="66" charset="0"/>
              </a:rPr>
              <a:t>Aerial Trek</a:t>
            </a:r>
          </a:p>
          <a:p>
            <a:r>
              <a:rPr lang="en-GB" sz="2400" dirty="0" smtClean="0">
                <a:latin typeface="Comic Sans MS" panose="030F0702030302020204" pitchFamily="66" charset="0"/>
              </a:rPr>
              <a:t>Climbing</a:t>
            </a:r>
          </a:p>
          <a:p>
            <a:r>
              <a:rPr lang="en-GB" sz="2400" dirty="0" smtClean="0">
                <a:latin typeface="Comic Sans MS" panose="030F0702030302020204" pitchFamily="66" charset="0"/>
              </a:rPr>
              <a:t>Fencing </a:t>
            </a:r>
          </a:p>
          <a:p>
            <a:r>
              <a:rPr lang="en-GB" sz="2400" dirty="0" smtClean="0">
                <a:latin typeface="Comic Sans MS" panose="030F0702030302020204" pitchFamily="66" charset="0"/>
              </a:rPr>
              <a:t>High Ropes</a:t>
            </a:r>
          </a:p>
        </p:txBody>
      </p:sp>
      <p:sp>
        <p:nvSpPr>
          <p:cNvPr id="4" name="Rectangle 3"/>
          <p:cNvSpPr/>
          <p:nvPr/>
        </p:nvSpPr>
        <p:spPr>
          <a:xfrm>
            <a:off x="2751440" y="1157740"/>
            <a:ext cx="3209236" cy="1569660"/>
          </a:xfrm>
          <a:prstGeom prst="rect">
            <a:avLst/>
          </a:prstGeom>
        </p:spPr>
        <p:txBody>
          <a:bodyPr wrap="square">
            <a:spAutoFit/>
          </a:bodyPr>
          <a:lstStyle/>
          <a:p>
            <a:r>
              <a:rPr lang="en-GB" sz="2400" dirty="0" smtClean="0">
                <a:latin typeface="Comic Sans MS" panose="030F0702030302020204" pitchFamily="66" charset="0"/>
              </a:rPr>
              <a:t>Initiative Exercises</a:t>
            </a:r>
          </a:p>
          <a:p>
            <a:r>
              <a:rPr lang="en-GB" sz="2400" dirty="0" smtClean="0">
                <a:latin typeface="Comic Sans MS" panose="030F0702030302020204" pitchFamily="66" charset="0"/>
              </a:rPr>
              <a:t>Orienteering</a:t>
            </a:r>
          </a:p>
          <a:p>
            <a:r>
              <a:rPr lang="en-GB" sz="2400" dirty="0" smtClean="0">
                <a:latin typeface="Comic Sans MS" panose="030F0702030302020204" pitchFamily="66" charset="0"/>
              </a:rPr>
              <a:t>Raft Building</a:t>
            </a:r>
          </a:p>
          <a:p>
            <a:r>
              <a:rPr lang="en-GB" sz="2400" dirty="0" smtClean="0">
                <a:latin typeface="Comic Sans MS" panose="030F0702030302020204" pitchFamily="66" charset="0"/>
              </a:rPr>
              <a:t>Run Around Quiz</a:t>
            </a:r>
            <a:endParaRPr lang="en-GB" sz="2400" dirty="0">
              <a:latin typeface="Comic Sans MS" panose="030F0702030302020204" pitchFamily="66" charset="0"/>
            </a:endParaRPr>
          </a:p>
        </p:txBody>
      </p:sp>
      <p:sp>
        <p:nvSpPr>
          <p:cNvPr id="5" name="Rectangle 4"/>
          <p:cNvSpPr/>
          <p:nvPr/>
        </p:nvSpPr>
        <p:spPr>
          <a:xfrm>
            <a:off x="5792436" y="1275506"/>
            <a:ext cx="3272646" cy="1569660"/>
          </a:xfrm>
          <a:prstGeom prst="rect">
            <a:avLst/>
          </a:prstGeom>
        </p:spPr>
        <p:txBody>
          <a:bodyPr wrap="square">
            <a:spAutoFit/>
          </a:bodyPr>
          <a:lstStyle/>
          <a:p>
            <a:r>
              <a:rPr lang="en-GB" sz="2400" dirty="0" smtClean="0">
                <a:latin typeface="Comic Sans MS" panose="030F0702030302020204" pitchFamily="66" charset="0"/>
              </a:rPr>
              <a:t>Sensory Trail</a:t>
            </a:r>
          </a:p>
          <a:p>
            <a:r>
              <a:rPr lang="en-GB" sz="2400" dirty="0" smtClean="0">
                <a:latin typeface="Comic Sans MS" panose="030F0702030302020204" pitchFamily="66" charset="0"/>
              </a:rPr>
              <a:t>Sit on top Kayaking</a:t>
            </a:r>
          </a:p>
          <a:p>
            <a:r>
              <a:rPr lang="en-GB" sz="2400" dirty="0" smtClean="0">
                <a:latin typeface="Comic Sans MS" panose="030F0702030302020204" pitchFamily="66" charset="0"/>
              </a:rPr>
              <a:t>Wet and Wacky</a:t>
            </a:r>
          </a:p>
          <a:p>
            <a:r>
              <a:rPr lang="en-GB" sz="2400" dirty="0" smtClean="0">
                <a:latin typeface="Comic Sans MS" panose="030F0702030302020204" pitchFamily="66" charset="0"/>
              </a:rPr>
              <a:t>Wide Games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384" y="3300945"/>
            <a:ext cx="4459500" cy="3330861"/>
          </a:xfrm>
          <a:prstGeom prst="rect">
            <a:avLst/>
          </a:prstGeom>
        </p:spPr>
      </p:pic>
      <p:sp>
        <p:nvSpPr>
          <p:cNvPr id="6" name="TextBox 5"/>
          <p:cNvSpPr txBox="1"/>
          <p:nvPr/>
        </p:nvSpPr>
        <p:spPr>
          <a:xfrm>
            <a:off x="6140917" y="3441624"/>
            <a:ext cx="5236143" cy="2862322"/>
          </a:xfrm>
          <a:prstGeom prst="rect">
            <a:avLst/>
          </a:prstGeom>
          <a:noFill/>
        </p:spPr>
        <p:txBody>
          <a:bodyPr wrap="square" rtlCol="0">
            <a:spAutoFit/>
          </a:bodyPr>
          <a:lstStyle/>
          <a:p>
            <a:r>
              <a:rPr lang="en-GB" sz="3600" dirty="0" smtClean="0">
                <a:solidFill>
                  <a:srgbClr val="FF0000"/>
                </a:solidFill>
              </a:rPr>
              <a:t>During your child’s stay, they will complete eight of the activities.  </a:t>
            </a:r>
            <a:r>
              <a:rPr lang="en-GB" sz="3600" dirty="0" smtClean="0">
                <a:solidFill>
                  <a:srgbClr val="FF0000"/>
                </a:solidFill>
              </a:rPr>
              <a:t>One of these will include a water activity. </a:t>
            </a:r>
            <a:endParaRPr lang="en-GB" sz="3600" dirty="0">
              <a:solidFill>
                <a:srgbClr val="FF0000"/>
              </a:solidFill>
            </a:endParaRPr>
          </a:p>
        </p:txBody>
      </p:sp>
    </p:spTree>
    <p:extLst>
      <p:ext uri="{BB962C8B-B14F-4D97-AF65-F5344CB8AC3E}">
        <p14:creationId xmlns:p14="http://schemas.microsoft.com/office/powerpoint/2010/main" val="126101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151" y="4040699"/>
            <a:ext cx="11085534" cy="2751522"/>
          </a:xfrm>
          <a:prstGeom prst="rect">
            <a:avLst/>
          </a:prstGeom>
          <a:noFill/>
        </p:spPr>
        <p:txBody>
          <a:bodyPr wrap="square" rtlCol="0">
            <a:spAutoFit/>
          </a:bodyPr>
          <a:lstStyle/>
          <a:p>
            <a:pPr>
              <a:lnSpc>
                <a:spcPct val="80000"/>
              </a:lnSpc>
            </a:pPr>
            <a:r>
              <a:rPr lang="en-US" altLang="en-US" sz="2400" dirty="0">
                <a:solidFill>
                  <a:srgbClr val="FF0000"/>
                </a:solidFill>
                <a:latin typeface="Comic Sans MS" panose="030F0702030302020204" pitchFamily="66" charset="0"/>
              </a:rPr>
              <a:t>An example itinerary </a:t>
            </a:r>
            <a:r>
              <a:rPr lang="en-US" altLang="en-US" sz="2400" dirty="0">
                <a:latin typeface="Comic Sans MS" panose="030F0702030302020204" pitchFamily="66" charset="0"/>
              </a:rPr>
              <a:t>has </a:t>
            </a:r>
            <a:r>
              <a:rPr lang="en-US" altLang="en-US" sz="2400" dirty="0" smtClean="0">
                <a:latin typeface="Comic Sans MS" panose="030F0702030302020204" pitchFamily="66" charset="0"/>
              </a:rPr>
              <a:t>been </a:t>
            </a:r>
            <a:r>
              <a:rPr lang="en-US" altLang="en-US" sz="2400" dirty="0">
                <a:latin typeface="Comic Sans MS" panose="030F0702030302020204" pitchFamily="66" charset="0"/>
              </a:rPr>
              <a:t>outlined </a:t>
            </a:r>
            <a:r>
              <a:rPr lang="en-US" altLang="en-US" sz="2400" dirty="0" smtClean="0">
                <a:latin typeface="Comic Sans MS" panose="030F0702030302020204" pitchFamily="66" charset="0"/>
              </a:rPr>
              <a:t>to show </a:t>
            </a:r>
            <a:r>
              <a:rPr lang="en-US" altLang="en-US" sz="2400" dirty="0">
                <a:latin typeface="Comic Sans MS" panose="030F0702030302020204" pitchFamily="66" charset="0"/>
              </a:rPr>
              <a:t>how </a:t>
            </a:r>
            <a:r>
              <a:rPr lang="en-US" altLang="en-US" sz="2400" dirty="0" smtClean="0">
                <a:latin typeface="Comic Sans MS" panose="030F0702030302020204" pitchFamily="66" charset="0"/>
              </a:rPr>
              <a:t>the </a:t>
            </a:r>
            <a:r>
              <a:rPr lang="en-US" altLang="en-US" sz="2400" dirty="0">
                <a:latin typeface="Comic Sans MS" panose="030F0702030302020204" pitchFamily="66" charset="0"/>
              </a:rPr>
              <a:t>stay </a:t>
            </a:r>
            <a:r>
              <a:rPr lang="en-US" altLang="en-US" sz="2400" dirty="0" smtClean="0">
                <a:latin typeface="Comic Sans MS" panose="030F0702030302020204" pitchFamily="66" charset="0"/>
              </a:rPr>
              <a:t>is structured</a:t>
            </a:r>
            <a:r>
              <a:rPr lang="en-US" altLang="en-US" sz="2400" dirty="0">
                <a:latin typeface="Comic Sans MS" panose="030F0702030302020204" pitchFamily="66" charset="0"/>
              </a:rPr>
              <a:t>. </a:t>
            </a:r>
            <a:r>
              <a:rPr lang="en-US" altLang="en-US" sz="2400" dirty="0" smtClean="0">
                <a:latin typeface="Comic Sans MS" panose="030F0702030302020204" pitchFamily="66" charset="0"/>
              </a:rPr>
              <a:t>Each </a:t>
            </a:r>
            <a:r>
              <a:rPr lang="en-US" altLang="en-US" sz="2400" dirty="0">
                <a:latin typeface="Comic Sans MS" panose="030F0702030302020204" pitchFamily="66" charset="0"/>
              </a:rPr>
              <a:t>of the instructors </a:t>
            </a:r>
            <a:r>
              <a:rPr lang="en-US" altLang="en-US" sz="2400" dirty="0" smtClean="0">
                <a:latin typeface="Comic Sans MS" panose="030F0702030302020204" pitchFamily="66" charset="0"/>
              </a:rPr>
              <a:t>are trained </a:t>
            </a:r>
            <a:r>
              <a:rPr lang="en-US" altLang="en-US" sz="2400" dirty="0">
                <a:latin typeface="Comic Sans MS" panose="030F0702030302020204" pitchFamily="66" charset="0"/>
              </a:rPr>
              <a:t>in all of the </a:t>
            </a:r>
            <a:r>
              <a:rPr lang="en-US" altLang="en-US" sz="2400" dirty="0" smtClean="0">
                <a:latin typeface="Comic Sans MS" panose="030F0702030302020204" pitchFamily="66" charset="0"/>
              </a:rPr>
              <a:t>land-based </a:t>
            </a:r>
            <a:r>
              <a:rPr lang="en-US" altLang="en-US" sz="2400" dirty="0">
                <a:latin typeface="Comic Sans MS" panose="030F0702030302020204" pitchFamily="66" charset="0"/>
              </a:rPr>
              <a:t>activities. </a:t>
            </a:r>
            <a:r>
              <a:rPr lang="en-US" altLang="en-US" sz="2400" dirty="0" smtClean="0">
                <a:latin typeface="Comic Sans MS" panose="030F0702030302020204" pitchFamily="66" charset="0"/>
              </a:rPr>
              <a:t>There will be a </a:t>
            </a:r>
            <a:r>
              <a:rPr lang="en-US" altLang="en-US" sz="2400" dirty="0">
                <a:latin typeface="Comic Sans MS" panose="030F0702030302020204" pitchFamily="66" charset="0"/>
              </a:rPr>
              <a:t>dedicated </a:t>
            </a:r>
            <a:r>
              <a:rPr lang="en-US" altLang="en-US" sz="2400" dirty="0" smtClean="0">
                <a:latin typeface="Comic Sans MS" panose="030F0702030302020204" pitchFamily="66" charset="0"/>
              </a:rPr>
              <a:t>instructor per group.</a:t>
            </a:r>
          </a:p>
          <a:p>
            <a:pPr>
              <a:lnSpc>
                <a:spcPct val="80000"/>
              </a:lnSpc>
            </a:pPr>
            <a:endParaRPr lang="en-US" altLang="en-US" sz="2400" dirty="0">
              <a:latin typeface="Comic Sans MS" panose="030F0702030302020204" pitchFamily="66" charset="0"/>
            </a:endParaRPr>
          </a:p>
          <a:p>
            <a:pPr>
              <a:lnSpc>
                <a:spcPct val="80000"/>
              </a:lnSpc>
            </a:pPr>
            <a:r>
              <a:rPr lang="en-US" altLang="en-US" sz="2400" dirty="0" smtClean="0">
                <a:latin typeface="Comic Sans MS" panose="030F0702030302020204" pitchFamily="66" charset="0"/>
              </a:rPr>
              <a:t>For water sports, a separate instructor will be provided for </a:t>
            </a:r>
            <a:r>
              <a:rPr lang="en-US" altLang="en-US" sz="2400" dirty="0">
                <a:latin typeface="Comic Sans MS" panose="030F0702030302020204" pitchFamily="66" charset="0"/>
              </a:rPr>
              <a:t>this activity</a:t>
            </a:r>
            <a:r>
              <a:rPr lang="en-US" altLang="en-US" sz="2400" dirty="0" smtClean="0">
                <a:latin typeface="Comic Sans MS" panose="030F0702030302020204" pitchFamily="66" charset="0"/>
              </a:rPr>
              <a:t>.</a:t>
            </a:r>
          </a:p>
          <a:p>
            <a:pPr>
              <a:lnSpc>
                <a:spcPct val="80000"/>
              </a:lnSpc>
            </a:pPr>
            <a:endParaRPr lang="en-US" altLang="en-US" sz="2400" dirty="0">
              <a:latin typeface="Comic Sans MS" panose="030F0702030302020204" pitchFamily="66" charset="0"/>
            </a:endParaRPr>
          </a:p>
          <a:p>
            <a:pPr>
              <a:lnSpc>
                <a:spcPct val="80000"/>
              </a:lnSpc>
            </a:pPr>
            <a:r>
              <a:rPr lang="en-US" altLang="en-US" sz="2400" dirty="0" smtClean="0">
                <a:latin typeface="Comic Sans MS" panose="030F0702030302020204" pitchFamily="66" charset="0"/>
              </a:rPr>
              <a:t>Each group time table is different - children complete activities at different points and / or at different times. Children will have their timetables so that they can </a:t>
            </a:r>
            <a:r>
              <a:rPr lang="en-US" altLang="en-US" sz="2400" dirty="0" err="1" smtClean="0">
                <a:latin typeface="Comic Sans MS" panose="030F0702030302020204" pitchFamily="66" charset="0"/>
              </a:rPr>
              <a:t>organise</a:t>
            </a:r>
            <a:r>
              <a:rPr lang="en-US" altLang="en-US" sz="2400" dirty="0" smtClean="0">
                <a:latin typeface="Comic Sans MS" panose="030F0702030302020204" pitchFamily="66" charset="0"/>
              </a:rPr>
              <a:t> themselves for the day.</a:t>
            </a:r>
            <a:endParaRPr lang="en-US" altLang="en-US" sz="2400"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44646423"/>
              </p:ext>
            </p:extLst>
          </p:nvPr>
        </p:nvGraphicFramePr>
        <p:xfrm>
          <a:off x="1340417" y="290216"/>
          <a:ext cx="9253003" cy="3454933"/>
        </p:xfrm>
        <a:graphic>
          <a:graphicData uri="http://schemas.openxmlformats.org/drawingml/2006/table">
            <a:tbl>
              <a:tblPr firstRow="1" bandRow="1">
                <a:tableStyleId>{5C22544A-7EE6-4342-B048-85BDC9FD1C3A}</a:tableStyleId>
              </a:tblPr>
              <a:tblGrid>
                <a:gridCol w="1627707">
                  <a:extLst>
                    <a:ext uri="{9D8B030D-6E8A-4147-A177-3AD203B41FA5}">
                      <a16:colId xmlns:a16="http://schemas.microsoft.com/office/drawing/2014/main" val="20000"/>
                    </a:ext>
                  </a:extLst>
                </a:gridCol>
                <a:gridCol w="1240158">
                  <a:extLst>
                    <a:ext uri="{9D8B030D-6E8A-4147-A177-3AD203B41FA5}">
                      <a16:colId xmlns:a16="http://schemas.microsoft.com/office/drawing/2014/main" val="20001"/>
                    </a:ext>
                  </a:extLst>
                </a:gridCol>
                <a:gridCol w="1317667">
                  <a:extLst>
                    <a:ext uri="{9D8B030D-6E8A-4147-A177-3AD203B41FA5}">
                      <a16:colId xmlns:a16="http://schemas.microsoft.com/office/drawing/2014/main" val="20002"/>
                    </a:ext>
                  </a:extLst>
                </a:gridCol>
                <a:gridCol w="1743642">
                  <a:extLst>
                    <a:ext uri="{9D8B030D-6E8A-4147-A177-3AD203B41FA5}">
                      <a16:colId xmlns:a16="http://schemas.microsoft.com/office/drawing/2014/main" val="20003"/>
                    </a:ext>
                  </a:extLst>
                </a:gridCol>
                <a:gridCol w="1598453">
                  <a:extLst>
                    <a:ext uri="{9D8B030D-6E8A-4147-A177-3AD203B41FA5}">
                      <a16:colId xmlns:a16="http://schemas.microsoft.com/office/drawing/2014/main" val="20004"/>
                    </a:ext>
                  </a:extLst>
                </a:gridCol>
                <a:gridCol w="1725376">
                  <a:extLst>
                    <a:ext uri="{9D8B030D-6E8A-4147-A177-3AD203B41FA5}">
                      <a16:colId xmlns:a16="http://schemas.microsoft.com/office/drawing/2014/main" val="20005"/>
                    </a:ext>
                  </a:extLst>
                </a:gridCol>
              </a:tblGrid>
              <a:tr h="889487">
                <a:tc>
                  <a:txBody>
                    <a:bodyPr/>
                    <a:lstStyle/>
                    <a:p>
                      <a:endParaRPr lang="en-GB" dirty="0">
                        <a:latin typeface="Comic Sans MS" panose="030F0702030302020204" pitchFamily="66" charset="0"/>
                      </a:endParaRPr>
                    </a:p>
                  </a:txBody>
                  <a:tcPr/>
                </a:tc>
                <a:tc gridSpan="2">
                  <a:txBody>
                    <a:bodyPr/>
                    <a:lstStyle/>
                    <a:p>
                      <a:r>
                        <a:rPr lang="en-GB" dirty="0" smtClean="0">
                          <a:latin typeface="Comic Sans MS" panose="030F0702030302020204" pitchFamily="66" charset="0"/>
                        </a:rPr>
                        <a:t>MORNING</a:t>
                      </a:r>
                      <a:endParaRPr lang="en-GB" dirty="0">
                        <a:latin typeface="Comic Sans MS" panose="030F0702030302020204" pitchFamily="66" charset="0"/>
                      </a:endParaRPr>
                    </a:p>
                  </a:txBody>
                  <a:tcPr/>
                </a:tc>
                <a:tc hMerge="1">
                  <a:txBody>
                    <a:bodyPr/>
                    <a:lstStyle/>
                    <a:p>
                      <a:endParaRPr lang="en-GB"/>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AFTERNOON</a:t>
                      </a:r>
                    </a:p>
                    <a:p>
                      <a:endParaRPr lang="en-GB" dirty="0">
                        <a:latin typeface="Comic Sans MS" panose="030F0702030302020204" pitchFamily="66" charset="0"/>
                      </a:endParaRPr>
                    </a:p>
                  </a:txBody>
                  <a:tcPr/>
                </a:tc>
                <a:tc hMerge="1">
                  <a:txBody>
                    <a:bodyPr/>
                    <a:lstStyle/>
                    <a:p>
                      <a:endParaRPr lang="en-GB" dirty="0"/>
                    </a:p>
                  </a:txBody>
                  <a:tcPr/>
                </a:tc>
                <a:tc>
                  <a:txBody>
                    <a:bodyPr/>
                    <a:lstStyle/>
                    <a:p>
                      <a:r>
                        <a:rPr lang="en-GB" dirty="0" smtClean="0">
                          <a:latin typeface="Comic Sans MS" panose="030F0702030302020204" pitchFamily="66" charset="0"/>
                        </a:rPr>
                        <a:t>EVENING</a:t>
                      </a:r>
                      <a:endParaRPr lang="en-GB" dirty="0">
                        <a:latin typeface="Comic Sans MS" panose="030F0702030302020204" pitchFamily="66" charset="0"/>
                      </a:endParaRPr>
                    </a:p>
                  </a:txBody>
                  <a:tcPr/>
                </a:tc>
                <a:extLst>
                  <a:ext uri="{0D108BD9-81ED-4DB2-BD59-A6C34878D82A}">
                    <a16:rowId xmlns:a16="http://schemas.microsoft.com/office/drawing/2014/main" val="10000"/>
                  </a:ext>
                </a:extLst>
              </a:tr>
              <a:tr h="508278">
                <a:tc>
                  <a:txBody>
                    <a:bodyPr/>
                    <a:lstStyle/>
                    <a:p>
                      <a:r>
                        <a:rPr lang="en-GB" b="1" dirty="0" smtClean="0">
                          <a:solidFill>
                            <a:schemeClr val="tx2"/>
                          </a:solidFill>
                          <a:latin typeface="Comic Sans MS" panose="030F0702030302020204" pitchFamily="66" charset="0"/>
                        </a:rPr>
                        <a:t>Sessions</a:t>
                      </a:r>
                      <a:endParaRPr lang="en-GB" b="1" dirty="0">
                        <a:solidFill>
                          <a:schemeClr val="tx2"/>
                        </a:solidFill>
                        <a:latin typeface="Comic Sans MS" panose="030F0702030302020204" pitchFamily="66" charset="0"/>
                      </a:endParaRPr>
                    </a:p>
                  </a:txBody>
                  <a:tcPr/>
                </a:tc>
                <a:tc>
                  <a:txBody>
                    <a:bodyPr/>
                    <a:lstStyle/>
                    <a:p>
                      <a:pPr algn="ctr"/>
                      <a:r>
                        <a:rPr lang="en-GB" b="1" dirty="0" smtClean="0">
                          <a:solidFill>
                            <a:schemeClr val="tx2"/>
                          </a:solidFill>
                          <a:latin typeface="Comic Sans MS" panose="030F0702030302020204" pitchFamily="66" charset="0"/>
                        </a:rPr>
                        <a:t>1</a:t>
                      </a:r>
                      <a:endParaRPr lang="en-GB" b="1" dirty="0">
                        <a:solidFill>
                          <a:schemeClr val="tx2"/>
                        </a:solidFill>
                        <a:latin typeface="Comic Sans MS" panose="030F0702030302020204" pitchFamily="66" charset="0"/>
                      </a:endParaRPr>
                    </a:p>
                  </a:txBody>
                  <a:tcPr/>
                </a:tc>
                <a:tc>
                  <a:txBody>
                    <a:bodyPr/>
                    <a:lstStyle/>
                    <a:p>
                      <a:pPr algn="ctr"/>
                      <a:r>
                        <a:rPr lang="en-GB" b="1" dirty="0" smtClean="0">
                          <a:solidFill>
                            <a:schemeClr val="tx2"/>
                          </a:solidFill>
                          <a:latin typeface="Comic Sans MS" panose="030F0702030302020204" pitchFamily="66" charset="0"/>
                        </a:rPr>
                        <a:t>2</a:t>
                      </a:r>
                      <a:endParaRPr lang="en-GB" b="1" dirty="0">
                        <a:solidFill>
                          <a:schemeClr val="tx2"/>
                        </a:solidFill>
                        <a:latin typeface="Comic Sans MS" panose="030F0702030302020204" pitchFamily="66" charset="0"/>
                      </a:endParaRPr>
                    </a:p>
                  </a:txBody>
                  <a:tcPr/>
                </a:tc>
                <a:tc>
                  <a:txBody>
                    <a:bodyPr/>
                    <a:lstStyle/>
                    <a:p>
                      <a:pPr algn="ctr"/>
                      <a:r>
                        <a:rPr lang="en-GB" b="1" dirty="0" smtClean="0">
                          <a:solidFill>
                            <a:schemeClr val="tx2"/>
                          </a:solidFill>
                          <a:latin typeface="Comic Sans MS" panose="030F0702030302020204" pitchFamily="66" charset="0"/>
                        </a:rPr>
                        <a:t>3</a:t>
                      </a:r>
                      <a:endParaRPr lang="en-GB" b="1" dirty="0">
                        <a:solidFill>
                          <a:schemeClr val="tx2"/>
                        </a:solidFill>
                        <a:latin typeface="Comic Sans MS" panose="030F0702030302020204" pitchFamily="66" charset="0"/>
                      </a:endParaRPr>
                    </a:p>
                  </a:txBody>
                  <a:tcPr/>
                </a:tc>
                <a:tc>
                  <a:txBody>
                    <a:bodyPr/>
                    <a:lstStyle/>
                    <a:p>
                      <a:pPr algn="ctr"/>
                      <a:r>
                        <a:rPr lang="en-GB" b="1" dirty="0" smtClean="0">
                          <a:solidFill>
                            <a:schemeClr val="tx2"/>
                          </a:solidFill>
                          <a:latin typeface="Comic Sans MS" panose="030F0702030302020204" pitchFamily="66" charset="0"/>
                        </a:rPr>
                        <a:t>4</a:t>
                      </a:r>
                      <a:endParaRPr lang="en-GB" b="1" dirty="0">
                        <a:solidFill>
                          <a:schemeClr val="tx2"/>
                        </a:solidFill>
                        <a:latin typeface="Comic Sans MS" panose="030F0702030302020204" pitchFamily="66" charset="0"/>
                      </a:endParaRPr>
                    </a:p>
                  </a:txBody>
                  <a:tcPr/>
                </a:tc>
                <a:tc>
                  <a:txBody>
                    <a:bodyPr/>
                    <a:lstStyle/>
                    <a:p>
                      <a:pPr algn="ctr"/>
                      <a:r>
                        <a:rPr lang="en-GB" b="1" dirty="0" smtClean="0">
                          <a:solidFill>
                            <a:schemeClr val="tx2"/>
                          </a:solidFill>
                          <a:latin typeface="Comic Sans MS" panose="030F0702030302020204" pitchFamily="66" charset="0"/>
                        </a:rPr>
                        <a:t>5</a:t>
                      </a:r>
                      <a:endParaRPr lang="en-GB" b="1" dirty="0">
                        <a:solidFill>
                          <a:schemeClr val="tx2"/>
                        </a:solidFill>
                        <a:latin typeface="Comic Sans MS" panose="030F0702030302020204" pitchFamily="66" charset="0"/>
                      </a:endParaRPr>
                    </a:p>
                  </a:txBody>
                  <a:tcPr/>
                </a:tc>
                <a:extLst>
                  <a:ext uri="{0D108BD9-81ED-4DB2-BD59-A6C34878D82A}">
                    <a16:rowId xmlns:a16="http://schemas.microsoft.com/office/drawing/2014/main" val="10001"/>
                  </a:ext>
                </a:extLst>
              </a:tr>
              <a:tr h="508278">
                <a:tc>
                  <a:txBody>
                    <a:bodyPr/>
                    <a:lstStyle/>
                    <a:p>
                      <a:r>
                        <a:rPr lang="en-GB" b="1" dirty="0" smtClean="0">
                          <a:solidFill>
                            <a:schemeClr val="tx2"/>
                          </a:solidFill>
                          <a:latin typeface="Comic Sans MS" panose="030F0702030302020204" pitchFamily="66" charset="0"/>
                        </a:rPr>
                        <a:t>MONDAY</a:t>
                      </a:r>
                      <a:endParaRPr lang="en-GB" b="1" dirty="0">
                        <a:solidFill>
                          <a:schemeClr val="tx2"/>
                        </a:solidFill>
                        <a:latin typeface="Comic Sans MS" panose="030F0702030302020204" pitchFamily="66" charset="0"/>
                      </a:endParaRPr>
                    </a:p>
                  </a:txBody>
                  <a:tcPr/>
                </a:tc>
                <a:tc gridSpan="2">
                  <a:txBody>
                    <a:bodyPr/>
                    <a:lstStyle/>
                    <a:p>
                      <a:r>
                        <a:rPr lang="en-GB" dirty="0" smtClean="0">
                          <a:solidFill>
                            <a:schemeClr val="tx2"/>
                          </a:solidFill>
                          <a:latin typeface="Comic Sans MS" panose="030F0702030302020204" pitchFamily="66" charset="0"/>
                        </a:rPr>
                        <a:t>Travel</a:t>
                      </a:r>
                      <a:r>
                        <a:rPr lang="en-GB" baseline="0" dirty="0" smtClean="0">
                          <a:solidFill>
                            <a:schemeClr val="tx2"/>
                          </a:solidFill>
                          <a:latin typeface="Comic Sans MS" panose="030F0702030302020204" pitchFamily="66" charset="0"/>
                        </a:rPr>
                        <a:t> to </a:t>
                      </a:r>
                      <a:r>
                        <a:rPr lang="en-GB" baseline="0" dirty="0" err="1" smtClean="0">
                          <a:solidFill>
                            <a:schemeClr val="tx2"/>
                          </a:solidFill>
                          <a:latin typeface="Comic Sans MS" panose="030F0702030302020204" pitchFamily="66" charset="0"/>
                        </a:rPr>
                        <a:t>Condover</a:t>
                      </a:r>
                      <a:endParaRPr lang="en-GB" dirty="0">
                        <a:solidFill>
                          <a:schemeClr val="tx2"/>
                        </a:solidFill>
                        <a:latin typeface="Comic Sans MS" panose="030F0702030302020204" pitchFamily="66" charset="0"/>
                      </a:endParaRPr>
                    </a:p>
                  </a:txBody>
                  <a:tcPr/>
                </a:tc>
                <a:tc hMerge="1">
                  <a:txBody>
                    <a:bodyPr/>
                    <a:lstStyle/>
                    <a:p>
                      <a:endParaRPr lang="en-GB"/>
                    </a:p>
                  </a:txBody>
                  <a:tcPr/>
                </a:tc>
                <a:tc>
                  <a:txBody>
                    <a:bodyPr/>
                    <a:lstStyle/>
                    <a:p>
                      <a:r>
                        <a:rPr lang="en-GB" dirty="0" smtClean="0">
                          <a:solidFill>
                            <a:schemeClr val="tx2"/>
                          </a:solidFill>
                          <a:latin typeface="Comic Sans MS" panose="030F0702030302020204" pitchFamily="66" charset="0"/>
                        </a:rPr>
                        <a:t>Intro Tour</a:t>
                      </a:r>
                      <a:endParaRPr lang="en-GB" dirty="0">
                        <a:solidFill>
                          <a:schemeClr val="tx2"/>
                        </a:solidFill>
                        <a:latin typeface="Comic Sans MS" panose="030F0702030302020204" pitchFamily="66" charset="0"/>
                      </a:endParaRPr>
                    </a:p>
                  </a:txBody>
                  <a:tcPr/>
                </a:tc>
                <a:tc>
                  <a:txBody>
                    <a:bodyPr/>
                    <a:lstStyle/>
                    <a:p>
                      <a:r>
                        <a:rPr lang="en-GB" dirty="0" smtClean="0">
                          <a:solidFill>
                            <a:schemeClr val="tx2"/>
                          </a:solidFill>
                          <a:latin typeface="Comic Sans MS" panose="030F0702030302020204" pitchFamily="66" charset="0"/>
                        </a:rPr>
                        <a:t>Climbing</a:t>
                      </a:r>
                      <a:endParaRPr lang="en-GB" dirty="0">
                        <a:solidFill>
                          <a:schemeClr val="tx2"/>
                        </a:solidFill>
                        <a:latin typeface="Comic Sans MS" panose="030F0702030302020204" pitchFamily="66" charset="0"/>
                      </a:endParaRPr>
                    </a:p>
                  </a:txBody>
                  <a:tcPr/>
                </a:tc>
                <a:tc>
                  <a:txBody>
                    <a:bodyPr/>
                    <a:lstStyle/>
                    <a:p>
                      <a:r>
                        <a:rPr lang="en-GB" dirty="0" smtClean="0">
                          <a:solidFill>
                            <a:schemeClr val="tx2"/>
                          </a:solidFill>
                          <a:latin typeface="Comic Sans MS" panose="030F0702030302020204" pitchFamily="66" charset="0"/>
                        </a:rPr>
                        <a:t>Egg</a:t>
                      </a:r>
                      <a:r>
                        <a:rPr lang="en-GB" baseline="0" dirty="0" smtClean="0">
                          <a:solidFill>
                            <a:schemeClr val="tx2"/>
                          </a:solidFill>
                          <a:latin typeface="Comic Sans MS" panose="030F0702030302020204" pitchFamily="66" charset="0"/>
                        </a:rPr>
                        <a:t> Protector</a:t>
                      </a:r>
                      <a:endParaRPr lang="en-GB" dirty="0">
                        <a:solidFill>
                          <a:schemeClr val="tx2"/>
                        </a:solidFill>
                        <a:latin typeface="Comic Sans MS" panose="030F0702030302020204" pitchFamily="66" charset="0"/>
                      </a:endParaRPr>
                    </a:p>
                  </a:txBody>
                  <a:tcPr/>
                </a:tc>
                <a:extLst>
                  <a:ext uri="{0D108BD9-81ED-4DB2-BD59-A6C34878D82A}">
                    <a16:rowId xmlns:a16="http://schemas.microsoft.com/office/drawing/2014/main" val="10002"/>
                  </a:ext>
                </a:extLst>
              </a:tr>
              <a:tr h="1040612">
                <a:tc>
                  <a:txBody>
                    <a:bodyPr/>
                    <a:lstStyle/>
                    <a:p>
                      <a:r>
                        <a:rPr lang="en-GB" b="1" dirty="0" smtClean="0">
                          <a:solidFill>
                            <a:schemeClr val="tx2"/>
                          </a:solidFill>
                          <a:latin typeface="Comic Sans MS" panose="030F0702030302020204" pitchFamily="66" charset="0"/>
                        </a:rPr>
                        <a:t>TUESDAY</a:t>
                      </a:r>
                      <a:endParaRPr lang="en-GB" b="1" dirty="0">
                        <a:solidFill>
                          <a:schemeClr val="tx2"/>
                        </a:solidFill>
                        <a:latin typeface="Comic Sans MS" panose="030F0702030302020204" pitchFamily="66" charset="0"/>
                      </a:endParaRPr>
                    </a:p>
                  </a:txBody>
                  <a:tcPr/>
                </a:tc>
                <a:tc gridSpan="2">
                  <a:txBody>
                    <a:bodyPr/>
                    <a:lstStyle/>
                    <a:p>
                      <a:r>
                        <a:rPr lang="en-GB" b="0" dirty="0" smtClean="0">
                          <a:solidFill>
                            <a:schemeClr val="tx2"/>
                          </a:solidFill>
                          <a:latin typeface="Comic Sans MS" panose="030F0702030302020204" pitchFamily="66" charset="0"/>
                        </a:rPr>
                        <a:t> </a:t>
                      </a:r>
                      <a:r>
                        <a:rPr lang="en-GB" dirty="0" smtClean="0">
                          <a:solidFill>
                            <a:schemeClr val="tx2"/>
                          </a:solidFill>
                          <a:latin typeface="Comic Sans MS" panose="030F0702030302020204" pitchFamily="66" charset="0"/>
                        </a:rPr>
                        <a:t> Raft Building</a:t>
                      </a:r>
                      <a:r>
                        <a:rPr lang="en-GB" b="0" dirty="0" smtClean="0">
                          <a:solidFill>
                            <a:schemeClr val="tx2"/>
                          </a:solidFill>
                          <a:latin typeface="Comic Sans MS" panose="030F0702030302020204" pitchFamily="66" charset="0"/>
                        </a:rPr>
                        <a:t>/Sit on Top Kayak- Water activities      </a:t>
                      </a:r>
                      <a:endParaRPr lang="en-GB" b="0" dirty="0">
                        <a:solidFill>
                          <a:schemeClr val="tx2"/>
                        </a:solidFill>
                        <a:latin typeface="Comic Sans MS" panose="030F0702030302020204" pitchFamily="66" charset="0"/>
                      </a:endParaRPr>
                    </a:p>
                  </a:txBody>
                  <a:tcPr/>
                </a:tc>
                <a:tc hMerge="1">
                  <a:txBody>
                    <a:bodyPr/>
                    <a:lstStyle/>
                    <a:p>
                      <a:endParaRPr lang="en-GB"/>
                    </a:p>
                  </a:txBody>
                  <a:tcPr/>
                </a:tc>
                <a:tc>
                  <a:txBody>
                    <a:bodyPr/>
                    <a:lstStyle/>
                    <a:p>
                      <a:r>
                        <a:rPr lang="en-GB" dirty="0" smtClean="0">
                          <a:solidFill>
                            <a:schemeClr val="tx2"/>
                          </a:solidFill>
                          <a:latin typeface="Comic Sans MS" panose="030F0702030302020204" pitchFamily="66" charset="0"/>
                        </a:rPr>
                        <a:t>Abseiling</a:t>
                      </a:r>
                      <a:r>
                        <a:rPr lang="en-GB" baseline="0" dirty="0" smtClean="0">
                          <a:solidFill>
                            <a:schemeClr val="tx2"/>
                          </a:solidFill>
                          <a:latin typeface="Comic Sans MS" panose="030F0702030302020204" pitchFamily="66" charset="0"/>
                        </a:rPr>
                        <a:t> </a:t>
                      </a:r>
                      <a:endParaRPr lang="en-GB" dirty="0">
                        <a:solidFill>
                          <a:schemeClr val="tx2"/>
                        </a:solidFill>
                        <a:latin typeface="Comic Sans MS" panose="030F0702030302020204" pitchFamily="66" charset="0"/>
                      </a:endParaRPr>
                    </a:p>
                  </a:txBody>
                  <a:tcPr/>
                </a:tc>
                <a:tc>
                  <a:txBody>
                    <a:bodyPr/>
                    <a:lstStyle/>
                    <a:p>
                      <a:r>
                        <a:rPr lang="en-GB" dirty="0" smtClean="0">
                          <a:solidFill>
                            <a:schemeClr val="tx2"/>
                          </a:solidFill>
                          <a:latin typeface="Comic Sans MS" panose="030F0702030302020204" pitchFamily="66" charset="0"/>
                        </a:rPr>
                        <a:t>Orienteering</a:t>
                      </a:r>
                      <a:endParaRPr lang="en-GB" dirty="0">
                        <a:solidFill>
                          <a:schemeClr val="tx2"/>
                        </a:solidFill>
                        <a:latin typeface="Comic Sans MS" panose="030F0702030302020204" pitchFamily="66" charset="0"/>
                      </a:endParaRPr>
                    </a:p>
                  </a:txBody>
                  <a:tcPr/>
                </a:tc>
                <a:tc>
                  <a:txBody>
                    <a:bodyPr/>
                    <a:lstStyle/>
                    <a:p>
                      <a:r>
                        <a:rPr lang="en-GB" dirty="0" err="1" smtClean="0">
                          <a:solidFill>
                            <a:schemeClr val="tx2"/>
                          </a:solidFill>
                          <a:latin typeface="Comic Sans MS" panose="030F0702030302020204" pitchFamily="66" charset="0"/>
                        </a:rPr>
                        <a:t>Runaround</a:t>
                      </a:r>
                      <a:r>
                        <a:rPr lang="en-GB" baseline="0" dirty="0" smtClean="0">
                          <a:solidFill>
                            <a:schemeClr val="tx2"/>
                          </a:solidFill>
                          <a:latin typeface="Comic Sans MS" panose="030F0702030302020204" pitchFamily="66" charset="0"/>
                        </a:rPr>
                        <a:t> Quiz</a:t>
                      </a:r>
                      <a:endParaRPr lang="en-GB" dirty="0">
                        <a:solidFill>
                          <a:schemeClr val="tx2"/>
                        </a:solidFill>
                        <a:latin typeface="Comic Sans MS" panose="030F0702030302020204" pitchFamily="66" charset="0"/>
                      </a:endParaRPr>
                    </a:p>
                  </a:txBody>
                  <a:tcPr/>
                </a:tc>
                <a:extLst>
                  <a:ext uri="{0D108BD9-81ED-4DB2-BD59-A6C34878D82A}">
                    <a16:rowId xmlns:a16="http://schemas.microsoft.com/office/drawing/2014/main" val="10003"/>
                  </a:ext>
                </a:extLst>
              </a:tr>
              <a:tr h="508278">
                <a:tc>
                  <a:txBody>
                    <a:bodyPr/>
                    <a:lstStyle/>
                    <a:p>
                      <a:r>
                        <a:rPr lang="en-GB" sz="1600" b="1" dirty="0" smtClean="0">
                          <a:solidFill>
                            <a:schemeClr val="tx2"/>
                          </a:solidFill>
                          <a:latin typeface="Comic Sans MS" panose="030F0702030302020204" pitchFamily="66" charset="0"/>
                        </a:rPr>
                        <a:t>WEDNESDAY</a:t>
                      </a:r>
                      <a:endParaRPr lang="en-GB" sz="1600" b="1" dirty="0">
                        <a:solidFill>
                          <a:schemeClr val="tx2"/>
                        </a:solidFill>
                        <a:latin typeface="Comic Sans MS" panose="030F0702030302020204" pitchFamily="66" charset="0"/>
                      </a:endParaRPr>
                    </a:p>
                  </a:txBody>
                  <a:tcPr/>
                </a:tc>
                <a:tc>
                  <a:txBody>
                    <a:bodyPr/>
                    <a:lstStyle/>
                    <a:p>
                      <a:r>
                        <a:rPr lang="en-GB" dirty="0" smtClean="0">
                          <a:solidFill>
                            <a:schemeClr val="tx2"/>
                          </a:solidFill>
                          <a:latin typeface="Comic Sans MS" panose="030F0702030302020204" pitchFamily="66" charset="0"/>
                        </a:rPr>
                        <a:t>Archery</a:t>
                      </a:r>
                      <a:endParaRPr lang="en-GB" dirty="0">
                        <a:solidFill>
                          <a:schemeClr val="tx2"/>
                        </a:solidFill>
                        <a:latin typeface="Comic Sans MS" panose="030F0702030302020204" pitchFamily="66" charset="0"/>
                      </a:endParaRPr>
                    </a:p>
                  </a:txBody>
                  <a:tcPr/>
                </a:tc>
                <a:tc>
                  <a:txBody>
                    <a:bodyPr/>
                    <a:lstStyle/>
                    <a:p>
                      <a:r>
                        <a:rPr lang="en-GB" sz="1700" dirty="0" smtClean="0">
                          <a:solidFill>
                            <a:schemeClr val="tx2"/>
                          </a:solidFill>
                          <a:latin typeface="Comic Sans MS" panose="030F0702030302020204" pitchFamily="66" charset="0"/>
                        </a:rPr>
                        <a:t>Awards</a:t>
                      </a:r>
                      <a:endParaRPr lang="en-GB" sz="1700" dirty="0">
                        <a:solidFill>
                          <a:schemeClr val="tx2"/>
                        </a:solidFill>
                        <a:latin typeface="Comic Sans MS" panose="030F0702030302020204" pitchFamily="66" charset="0"/>
                      </a:endParaRPr>
                    </a:p>
                  </a:txBody>
                  <a:tcPr/>
                </a:tc>
                <a:tc gridSpan="2">
                  <a:txBody>
                    <a:bodyPr/>
                    <a:lstStyle/>
                    <a:p>
                      <a:r>
                        <a:rPr lang="en-GB" dirty="0" smtClean="0">
                          <a:solidFill>
                            <a:schemeClr val="tx2"/>
                          </a:solidFill>
                          <a:latin typeface="Comic Sans MS" panose="030F0702030302020204" pitchFamily="66" charset="0"/>
                        </a:rPr>
                        <a:t>Travel</a:t>
                      </a:r>
                      <a:r>
                        <a:rPr lang="en-GB" baseline="0" dirty="0" smtClean="0">
                          <a:solidFill>
                            <a:schemeClr val="tx2"/>
                          </a:solidFill>
                          <a:latin typeface="Comic Sans MS" panose="030F0702030302020204" pitchFamily="66" charset="0"/>
                        </a:rPr>
                        <a:t> back to school</a:t>
                      </a:r>
                      <a:endParaRPr lang="en-GB" dirty="0">
                        <a:solidFill>
                          <a:schemeClr val="tx2"/>
                        </a:solidFill>
                        <a:latin typeface="Comic Sans MS" panose="030F0702030302020204" pitchFamily="66" charset="0"/>
                      </a:endParaRPr>
                    </a:p>
                  </a:txBody>
                  <a:tcPr/>
                </a:tc>
                <a:tc hMerge="1">
                  <a:txBody>
                    <a:bodyPr/>
                    <a:lstStyle/>
                    <a:p>
                      <a:endParaRPr lang="en-GB" dirty="0">
                        <a:solidFill>
                          <a:schemeClr val="tx2"/>
                        </a:solidFill>
                      </a:endParaRPr>
                    </a:p>
                  </a:txBody>
                  <a:tcPr/>
                </a:tc>
                <a:tc>
                  <a:txBody>
                    <a:bodyPr/>
                    <a:lstStyle/>
                    <a:p>
                      <a:endParaRPr lang="en-GB" dirty="0">
                        <a:solidFill>
                          <a:schemeClr val="tx2"/>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9239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227" y="151603"/>
            <a:ext cx="10937965" cy="6494085"/>
          </a:xfrm>
          <a:prstGeom prst="rect">
            <a:avLst/>
          </a:prstGeom>
        </p:spPr>
        <p:txBody>
          <a:bodyPr wrap="square">
            <a:spAutoFit/>
          </a:bodyPr>
          <a:lstStyle/>
          <a:p>
            <a:pPr algn="ctr"/>
            <a:r>
              <a:rPr lang="en-US" sz="2600" b="1" u="sng" dirty="0" smtClean="0">
                <a:latin typeface="Comic Sans MS" panose="030F0702030302020204" pitchFamily="66" charset="0"/>
                <a:cs typeface="Arial" pitchFamily="34" charset="0"/>
              </a:rPr>
              <a:t>Potential Daily </a:t>
            </a:r>
            <a:r>
              <a:rPr lang="en-US" sz="2600" b="1" u="sng" dirty="0">
                <a:latin typeface="Comic Sans MS" panose="030F0702030302020204" pitchFamily="66" charset="0"/>
                <a:cs typeface="Arial" pitchFamily="34" charset="0"/>
              </a:rPr>
              <a:t>Timetable</a:t>
            </a:r>
            <a:endParaRPr lang="en-US" sz="2600" dirty="0">
              <a:latin typeface="Comic Sans MS" panose="030F0702030302020204" pitchFamily="66" charset="0"/>
              <a:ea typeface="Calibri" pitchFamily="34" charset="0"/>
              <a:cs typeface="Calibri" pitchFamily="34" charset="0"/>
            </a:endParaRPr>
          </a:p>
          <a:p>
            <a:pPr algn="ctr" eaLnBrk="0" hangingPunct="0"/>
            <a:r>
              <a:rPr lang="en-US" sz="2600" dirty="0" smtClean="0">
                <a:latin typeface="Comic Sans MS" panose="030F0702030302020204" pitchFamily="66" charset="0"/>
                <a:cs typeface="Arial" pitchFamily="34" charset="0"/>
              </a:rPr>
              <a:t>Breakfast </a:t>
            </a:r>
            <a:r>
              <a:rPr lang="en-US" sz="2600" dirty="0">
                <a:latin typeface="Comic Sans MS" panose="030F0702030302020204" pitchFamily="66" charset="0"/>
                <a:cs typeface="Arial" pitchFamily="34" charset="0"/>
              </a:rPr>
              <a:t>- </a:t>
            </a:r>
            <a:r>
              <a:rPr lang="en-US" sz="2600" dirty="0" smtClean="0">
                <a:latin typeface="Comic Sans MS" panose="030F0702030302020204" pitchFamily="66" charset="0"/>
                <a:cs typeface="Arial" pitchFamily="34" charset="0"/>
              </a:rPr>
              <a:t>7.30am </a:t>
            </a:r>
            <a:r>
              <a:rPr lang="en-US" sz="2600" dirty="0">
                <a:latin typeface="Comic Sans MS" panose="030F0702030302020204" pitchFamily="66" charset="0"/>
                <a:cs typeface="Arial" pitchFamily="34" charset="0"/>
              </a:rPr>
              <a:t>to </a:t>
            </a:r>
            <a:r>
              <a:rPr lang="en-US" sz="2600" dirty="0" smtClean="0">
                <a:latin typeface="Comic Sans MS" panose="030F0702030302020204" pitchFamily="66" charset="0"/>
                <a:cs typeface="Arial" pitchFamily="34" charset="0"/>
              </a:rPr>
              <a:t>8.30am</a:t>
            </a:r>
          </a:p>
          <a:p>
            <a:pPr algn="ctr" eaLnBrk="0" hangingPunct="0"/>
            <a:r>
              <a:rPr lang="en-US" sz="2600" dirty="0" smtClean="0">
                <a:latin typeface="Comic Sans MS" panose="030F0702030302020204" pitchFamily="66" charset="0"/>
                <a:ea typeface="Calibri" pitchFamily="34" charset="0"/>
                <a:cs typeface="Arial" pitchFamily="34" charset="0"/>
              </a:rPr>
              <a:t>8.30am prepare your bag and clothing for the activity</a:t>
            </a:r>
            <a:endParaRPr lang="en-US" sz="2600" dirty="0">
              <a:latin typeface="Comic Sans MS" panose="030F0702030302020204" pitchFamily="66" charset="0"/>
              <a:ea typeface="Calibri" pitchFamily="34" charset="0"/>
              <a:cs typeface="Calibri" pitchFamily="34" charset="0"/>
            </a:endParaRPr>
          </a:p>
          <a:p>
            <a:pPr algn="ctr" eaLnBrk="0" hangingPunct="0"/>
            <a:r>
              <a:rPr lang="en-US" sz="2600" b="1" dirty="0">
                <a:solidFill>
                  <a:srgbClr val="FF0000"/>
                </a:solidFill>
                <a:latin typeface="Comic Sans MS" panose="030F0702030302020204" pitchFamily="66" charset="0"/>
                <a:cs typeface="Arial" pitchFamily="34" charset="0"/>
              </a:rPr>
              <a:t>SESSION 1 - </a:t>
            </a:r>
            <a:r>
              <a:rPr lang="en-US" sz="2600" dirty="0" smtClean="0">
                <a:solidFill>
                  <a:srgbClr val="FF0000"/>
                </a:solidFill>
                <a:latin typeface="Comic Sans MS" panose="030F0702030302020204" pitchFamily="66" charset="0"/>
                <a:cs typeface="Arial" pitchFamily="34" charset="0"/>
              </a:rPr>
              <a:t>9.00am prompt -10.30am</a:t>
            </a:r>
            <a:endParaRPr lang="en-US" sz="2600" dirty="0">
              <a:solidFill>
                <a:srgbClr val="FF0000"/>
              </a:solidFill>
              <a:latin typeface="Comic Sans MS" panose="030F0702030302020204" pitchFamily="66" charset="0"/>
              <a:ea typeface="Calibri" pitchFamily="34" charset="0"/>
              <a:cs typeface="Calibri" pitchFamily="34" charset="0"/>
            </a:endParaRPr>
          </a:p>
          <a:p>
            <a:pPr algn="ctr" eaLnBrk="0" hangingPunct="0"/>
            <a:r>
              <a:rPr lang="en-US" sz="2600" dirty="0">
                <a:latin typeface="Comic Sans MS" panose="030F0702030302020204" pitchFamily="66" charset="0"/>
                <a:cs typeface="Arial" pitchFamily="34" charset="0"/>
              </a:rPr>
              <a:t>Break - 10.30am to </a:t>
            </a:r>
            <a:r>
              <a:rPr lang="en-US" sz="2600" dirty="0" smtClean="0">
                <a:latin typeface="Comic Sans MS" panose="030F0702030302020204" pitchFamily="66" charset="0"/>
                <a:cs typeface="Arial" pitchFamily="34" charset="0"/>
              </a:rPr>
              <a:t>10.45am</a:t>
            </a:r>
            <a:endParaRPr lang="en-US" sz="2600" dirty="0">
              <a:latin typeface="Comic Sans MS" panose="030F0702030302020204" pitchFamily="66" charset="0"/>
              <a:ea typeface="Calibri" pitchFamily="34" charset="0"/>
              <a:cs typeface="Calibri" pitchFamily="34" charset="0"/>
            </a:endParaRPr>
          </a:p>
          <a:p>
            <a:pPr algn="ctr" eaLnBrk="0" hangingPunct="0"/>
            <a:r>
              <a:rPr lang="en-US" sz="2600" b="1" dirty="0">
                <a:solidFill>
                  <a:srgbClr val="FF0000"/>
                </a:solidFill>
                <a:latin typeface="Comic Sans MS" panose="030F0702030302020204" pitchFamily="66" charset="0"/>
                <a:cs typeface="Arial" pitchFamily="34" charset="0"/>
              </a:rPr>
              <a:t>SESSION 2 – </a:t>
            </a:r>
            <a:r>
              <a:rPr lang="en-US" sz="2600" dirty="0" smtClean="0">
                <a:solidFill>
                  <a:srgbClr val="FF0000"/>
                </a:solidFill>
                <a:latin typeface="Comic Sans MS" panose="030F0702030302020204" pitchFamily="66" charset="0"/>
                <a:cs typeface="Arial" pitchFamily="34" charset="0"/>
              </a:rPr>
              <a:t>10:45am prompt </a:t>
            </a:r>
            <a:r>
              <a:rPr lang="en-US" sz="2600" dirty="0">
                <a:solidFill>
                  <a:srgbClr val="FF0000"/>
                </a:solidFill>
                <a:latin typeface="Comic Sans MS" panose="030F0702030302020204" pitchFamily="66" charset="0"/>
                <a:cs typeface="Arial" pitchFamily="34" charset="0"/>
              </a:rPr>
              <a:t>- 12:15pm</a:t>
            </a:r>
            <a:endParaRPr lang="en-US" sz="2600" dirty="0">
              <a:solidFill>
                <a:srgbClr val="FF0000"/>
              </a:solidFill>
              <a:latin typeface="Comic Sans MS" panose="030F0702030302020204" pitchFamily="66" charset="0"/>
              <a:ea typeface="Calibri" pitchFamily="34" charset="0"/>
              <a:cs typeface="Calibri" pitchFamily="34" charset="0"/>
            </a:endParaRPr>
          </a:p>
          <a:p>
            <a:pPr algn="ctr" eaLnBrk="0" hangingPunct="0"/>
            <a:r>
              <a:rPr lang="en-US" sz="2600" dirty="0">
                <a:latin typeface="Comic Sans MS" panose="030F0702030302020204" pitchFamily="66" charset="0"/>
                <a:cs typeface="Arial" pitchFamily="34" charset="0"/>
              </a:rPr>
              <a:t>Lunch - </a:t>
            </a:r>
            <a:r>
              <a:rPr lang="en-US" sz="2600" dirty="0" smtClean="0">
                <a:latin typeface="Comic Sans MS" panose="030F0702030302020204" pitchFamily="66" charset="0"/>
                <a:cs typeface="Arial" pitchFamily="34" charset="0"/>
              </a:rPr>
              <a:t>12.30pm </a:t>
            </a:r>
            <a:r>
              <a:rPr lang="en-US" sz="2600" dirty="0">
                <a:latin typeface="Comic Sans MS" panose="030F0702030302020204" pitchFamily="66" charset="0"/>
                <a:cs typeface="Arial" pitchFamily="34" charset="0"/>
              </a:rPr>
              <a:t>to </a:t>
            </a:r>
            <a:r>
              <a:rPr lang="en-US" sz="2600" dirty="0" smtClean="0">
                <a:latin typeface="Comic Sans MS" panose="030F0702030302020204" pitchFamily="66" charset="0"/>
                <a:cs typeface="Arial" pitchFamily="34" charset="0"/>
              </a:rPr>
              <a:t>1.30pm-</a:t>
            </a:r>
          </a:p>
          <a:p>
            <a:pPr algn="ctr" eaLnBrk="0" hangingPunct="0"/>
            <a:r>
              <a:rPr lang="en-US" sz="2600" dirty="0" smtClean="0">
                <a:latin typeface="Comic Sans MS" panose="030F0702030302020204" pitchFamily="66" charset="0"/>
                <a:ea typeface="Calibri" pitchFamily="34" charset="0"/>
                <a:cs typeface="Arial" pitchFamily="34" charset="0"/>
              </a:rPr>
              <a:t>Remaining time is given for bag and clothing preparation for afternoon activity.</a:t>
            </a:r>
            <a:endParaRPr lang="en-US" sz="2600" dirty="0">
              <a:latin typeface="Comic Sans MS" panose="030F0702030302020204" pitchFamily="66" charset="0"/>
              <a:ea typeface="Calibri" pitchFamily="34" charset="0"/>
              <a:cs typeface="Calibri" pitchFamily="34" charset="0"/>
            </a:endParaRPr>
          </a:p>
          <a:p>
            <a:pPr algn="ctr" eaLnBrk="0" hangingPunct="0"/>
            <a:r>
              <a:rPr lang="en-US" sz="2600" b="1" dirty="0">
                <a:solidFill>
                  <a:srgbClr val="FF0000"/>
                </a:solidFill>
                <a:latin typeface="Comic Sans MS" panose="030F0702030302020204" pitchFamily="66" charset="0"/>
                <a:cs typeface="Arial" pitchFamily="34" charset="0"/>
              </a:rPr>
              <a:t>SESSION 3 - </a:t>
            </a:r>
            <a:r>
              <a:rPr lang="en-US" sz="2600" dirty="0">
                <a:solidFill>
                  <a:srgbClr val="FF0000"/>
                </a:solidFill>
                <a:latin typeface="Comic Sans MS" panose="030F0702030302020204" pitchFamily="66" charset="0"/>
                <a:cs typeface="Arial" pitchFamily="34" charset="0"/>
              </a:rPr>
              <a:t>2:00pm - 3:30pm</a:t>
            </a:r>
            <a:endParaRPr lang="en-US" sz="2600" dirty="0">
              <a:solidFill>
                <a:srgbClr val="FF0000"/>
              </a:solidFill>
              <a:latin typeface="Comic Sans MS" panose="030F0702030302020204" pitchFamily="66" charset="0"/>
              <a:ea typeface="Calibri" pitchFamily="34" charset="0"/>
              <a:cs typeface="Calibri" pitchFamily="34" charset="0"/>
            </a:endParaRPr>
          </a:p>
          <a:p>
            <a:pPr algn="ctr" eaLnBrk="0" hangingPunct="0"/>
            <a:r>
              <a:rPr lang="en-US" sz="2600" dirty="0">
                <a:latin typeface="Comic Sans MS" panose="030F0702030302020204" pitchFamily="66" charset="0"/>
                <a:cs typeface="Arial" pitchFamily="34" charset="0"/>
              </a:rPr>
              <a:t>Break - 3.30pm to 3.45pm</a:t>
            </a:r>
            <a:endParaRPr lang="en-US" sz="2600" dirty="0">
              <a:latin typeface="Comic Sans MS" panose="030F0702030302020204" pitchFamily="66" charset="0"/>
              <a:ea typeface="Calibri" pitchFamily="34" charset="0"/>
              <a:cs typeface="Calibri" pitchFamily="34" charset="0"/>
            </a:endParaRPr>
          </a:p>
          <a:p>
            <a:pPr algn="ctr" eaLnBrk="0" hangingPunct="0"/>
            <a:r>
              <a:rPr lang="en-US" sz="2600" b="1" dirty="0">
                <a:solidFill>
                  <a:srgbClr val="FF0000"/>
                </a:solidFill>
                <a:latin typeface="Comic Sans MS" panose="030F0702030302020204" pitchFamily="66" charset="0"/>
                <a:cs typeface="Arial" pitchFamily="34" charset="0"/>
              </a:rPr>
              <a:t>SESSION 4 - 3.45pm to 5.15pm</a:t>
            </a:r>
            <a:endParaRPr lang="en-US" sz="2600" dirty="0">
              <a:solidFill>
                <a:srgbClr val="FF0000"/>
              </a:solidFill>
              <a:latin typeface="Comic Sans MS" panose="030F0702030302020204" pitchFamily="66" charset="0"/>
              <a:ea typeface="Calibri" pitchFamily="34" charset="0"/>
              <a:cs typeface="Calibri" pitchFamily="34" charset="0"/>
            </a:endParaRPr>
          </a:p>
          <a:p>
            <a:pPr algn="ctr" eaLnBrk="0" hangingPunct="0"/>
            <a:r>
              <a:rPr lang="en-US" sz="2600" dirty="0">
                <a:latin typeface="Comic Sans MS" panose="030F0702030302020204" pitchFamily="66" charset="0"/>
                <a:cs typeface="Arial" pitchFamily="34" charset="0"/>
              </a:rPr>
              <a:t>Dinner - </a:t>
            </a:r>
            <a:r>
              <a:rPr lang="en-US" sz="2600" dirty="0" smtClean="0">
                <a:latin typeface="Comic Sans MS" panose="030F0702030302020204" pitchFamily="66" charset="0"/>
                <a:cs typeface="Arial" pitchFamily="34" charset="0"/>
              </a:rPr>
              <a:t>5.30pm </a:t>
            </a:r>
            <a:r>
              <a:rPr lang="en-US" sz="2600" dirty="0">
                <a:latin typeface="Comic Sans MS" panose="030F0702030302020204" pitchFamily="66" charset="0"/>
                <a:cs typeface="Arial" pitchFamily="34" charset="0"/>
              </a:rPr>
              <a:t>to </a:t>
            </a:r>
            <a:r>
              <a:rPr lang="en-US" sz="2600" dirty="0" smtClean="0">
                <a:latin typeface="Comic Sans MS" panose="030F0702030302020204" pitchFamily="66" charset="0"/>
                <a:cs typeface="Arial" pitchFamily="34" charset="0"/>
              </a:rPr>
              <a:t>7.00pm</a:t>
            </a:r>
          </a:p>
          <a:p>
            <a:pPr algn="ctr" eaLnBrk="0" hangingPunct="0"/>
            <a:r>
              <a:rPr lang="en-US" sz="2600" dirty="0" smtClean="0">
                <a:latin typeface="Comic Sans MS" panose="030F0702030302020204" pitchFamily="66" charset="0"/>
                <a:cs typeface="Arial" pitchFamily="34" charset="0"/>
              </a:rPr>
              <a:t>Time given to tidy room, pack bag (Tuesday)</a:t>
            </a:r>
          </a:p>
          <a:p>
            <a:pPr algn="ctr" eaLnBrk="0" hangingPunct="0"/>
            <a:r>
              <a:rPr lang="en-US" sz="2600" b="1" dirty="0" smtClean="0">
                <a:solidFill>
                  <a:srgbClr val="FF0000"/>
                </a:solidFill>
                <a:latin typeface="Comic Sans MS" panose="030F0702030302020204" pitchFamily="66" charset="0"/>
                <a:cs typeface="Arial" pitchFamily="34" charset="0"/>
              </a:rPr>
              <a:t>EVENING </a:t>
            </a:r>
            <a:r>
              <a:rPr lang="en-US" sz="2600" b="1" dirty="0">
                <a:solidFill>
                  <a:srgbClr val="FF0000"/>
                </a:solidFill>
                <a:latin typeface="Comic Sans MS" panose="030F0702030302020204" pitchFamily="66" charset="0"/>
                <a:cs typeface="Arial" pitchFamily="34" charset="0"/>
              </a:rPr>
              <a:t>SESSION - 7.30pm to </a:t>
            </a:r>
            <a:r>
              <a:rPr lang="en-US" sz="2600" b="1" dirty="0" smtClean="0">
                <a:solidFill>
                  <a:srgbClr val="FF0000"/>
                </a:solidFill>
                <a:latin typeface="Comic Sans MS" panose="030F0702030302020204" pitchFamily="66" charset="0"/>
                <a:cs typeface="Arial" pitchFamily="34" charset="0"/>
              </a:rPr>
              <a:t>8.45pm</a:t>
            </a:r>
          </a:p>
          <a:p>
            <a:pPr algn="ctr" eaLnBrk="0" hangingPunct="0"/>
            <a:r>
              <a:rPr lang="en-US" sz="2600" b="1" dirty="0" smtClean="0">
                <a:latin typeface="Comic Sans MS" panose="030F0702030302020204" pitchFamily="66" charset="0"/>
                <a:cs typeface="Arial" pitchFamily="34" charset="0"/>
              </a:rPr>
              <a:t>Back to accommodation, showering and bedtime routines.</a:t>
            </a:r>
            <a:endParaRPr lang="en-US" sz="2600" dirty="0">
              <a:latin typeface="Comic Sans MS" panose="030F0702030302020204" pitchFamily="66" charset="0"/>
            </a:endParaRPr>
          </a:p>
        </p:txBody>
      </p:sp>
    </p:spTree>
    <p:extLst>
      <p:ext uri="{BB962C8B-B14F-4D97-AF65-F5344CB8AC3E}">
        <p14:creationId xmlns:p14="http://schemas.microsoft.com/office/powerpoint/2010/main" val="426277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2431</Words>
  <Application>Microsoft Office PowerPoint</Application>
  <PresentationFormat>Widescreen</PresentationFormat>
  <Paragraphs>230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Comic Sans MS</vt:lpstr>
      <vt:lpstr>Office Theme</vt:lpstr>
      <vt:lpstr>Y6 Residential Visit 2025</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Before the residential trip </vt:lpstr>
      <vt:lpstr>Arrival to school – Monday 14th July </vt:lpstr>
      <vt:lpstr>During the residential trip </vt:lpstr>
      <vt:lpstr>Return to school – Wednesday 17th July </vt:lpstr>
      <vt:lpstr>Information you may wish to share with your child </vt:lpstr>
      <vt:lpstr>Information you may wish to share with your child </vt:lpstr>
      <vt:lpstr>Information you may wish to share with your child </vt:lpstr>
      <vt:lpstr>Information you may wish to share with your child </vt:lpstr>
      <vt:lpstr>Information you may wish to share with your child </vt:lpstr>
      <vt:lpstr>Questions </vt:lpstr>
    </vt:vector>
  </TitlesOfParts>
  <Company>Park Hall Junior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Karen Petrucco</dc:creator>
  <cp:lastModifiedBy>P Bradburn</cp:lastModifiedBy>
  <cp:revision>68</cp:revision>
  <cp:lastPrinted>2016-07-04T16:05:46Z</cp:lastPrinted>
  <dcterms:created xsi:type="dcterms:W3CDTF">2016-07-04T15:56:21Z</dcterms:created>
  <dcterms:modified xsi:type="dcterms:W3CDTF">2025-06-16T10:33:44Z</dcterms:modified>
</cp:coreProperties>
</file>